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sldIdLst>
    <p:sldId id="257" r:id="rId2"/>
    <p:sldId id="277" r:id="rId3"/>
    <p:sldId id="272" r:id="rId4"/>
    <p:sldId id="278" r:id="rId5"/>
    <p:sldId id="273" r:id="rId6"/>
    <p:sldId id="265" r:id="rId7"/>
  </p:sldIdLst>
  <p:sldSz cx="12192000" cy="6858000"/>
  <p:notesSz cx="7315200" cy="96012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" id="{0C65DAF7-7968-4FA0-88FA-04B0020C77D6}">
          <p14:sldIdLst>
            <p14:sldId id="257"/>
          </p14:sldIdLst>
        </p14:section>
        <p14:section name="목차" id="{391A9A60-8A7A-4487-B85B-19B6129B2961}">
          <p14:sldIdLst>
            <p14:sldId id="277"/>
          </p14:sldIdLst>
        </p14:section>
        <p14:section name="클래스 소개" id="{FA5C264E-B112-4EE6-BA85-FAEC60EE530C}">
          <p14:sldIdLst>
            <p14:sldId id="272"/>
            <p14:sldId id="278"/>
            <p14:sldId id="273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224" userDrawn="1">
          <p15:clr>
            <a:srgbClr val="5ACBF0"/>
          </p15:clr>
        </p15:guide>
        <p15:guide id="4" orient="horz" pos="96" userDrawn="1">
          <p15:clr>
            <a:srgbClr val="5ACBF0"/>
          </p15:clr>
        </p15:guide>
        <p15:guide id="5" pos="914" userDrawn="1">
          <p15:clr>
            <a:srgbClr val="5ACBF0"/>
          </p15:clr>
        </p15:guide>
        <p15:guide id="6" pos="7537" userDrawn="1">
          <p15:clr>
            <a:srgbClr val="5ACBF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81A"/>
    <a:srgbClr val="D1AB84"/>
    <a:srgbClr val="212227"/>
    <a:srgbClr val="D4CFC5"/>
    <a:srgbClr val="605550"/>
    <a:srgbClr val="B49475"/>
    <a:srgbClr val="AFA49F"/>
    <a:srgbClr val="CAC3C0"/>
    <a:srgbClr val="E5D499"/>
    <a:srgbClr val="FBE8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6" autoAdjust="0"/>
    <p:restoredTop sz="94958" autoAdjust="0"/>
  </p:normalViewPr>
  <p:slideViewPr>
    <p:cSldViewPr snapToGrid="0" showGuides="1">
      <p:cViewPr>
        <p:scale>
          <a:sx n="66" d="100"/>
          <a:sy n="66" d="100"/>
        </p:scale>
        <p:origin x="1483" y="451"/>
      </p:cViewPr>
      <p:guideLst>
        <p:guide orient="horz" pos="2160"/>
        <p:guide pos="3840"/>
        <p:guide orient="horz" pos="4224"/>
        <p:guide orient="horz" pos="96"/>
        <p:guide pos="914"/>
        <p:guide pos="75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8"/>
          </a:xfrm>
          <a:prstGeom prst="rect">
            <a:avLst/>
          </a:prstGeom>
        </p:spPr>
        <p:txBody>
          <a:bodyPr vert="horz" lIns="112331" tIns="56166" rIns="112331" bIns="56166" rtlCol="0"/>
          <a:lstStyle>
            <a:lvl1pPr algn="l">
              <a:defRPr sz="15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143588" y="0"/>
            <a:ext cx="3169920" cy="481728"/>
          </a:xfrm>
          <a:prstGeom prst="rect">
            <a:avLst/>
          </a:prstGeom>
        </p:spPr>
        <p:txBody>
          <a:bodyPr vert="horz" lIns="112331" tIns="56166" rIns="112331" bIns="56166" rtlCol="0"/>
          <a:lstStyle>
            <a:lvl1pPr algn="r">
              <a:defRPr sz="1500"/>
            </a:lvl1pPr>
          </a:lstStyle>
          <a:p>
            <a:fld id="{7953A860-5D05-49BB-AD89-45B017B2AA8E}" type="datetimeFigureOut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76288" y="1200150"/>
            <a:ext cx="5764212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12331" tIns="56166" rIns="112331" bIns="56166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31521" y="4620577"/>
            <a:ext cx="5852160" cy="3780473"/>
          </a:xfrm>
          <a:prstGeom prst="rect">
            <a:avLst/>
          </a:prstGeom>
        </p:spPr>
        <p:txBody>
          <a:bodyPr vert="horz" lIns="112331" tIns="56166" rIns="112331" bIns="56166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1727"/>
          </a:xfrm>
          <a:prstGeom prst="rect">
            <a:avLst/>
          </a:prstGeom>
        </p:spPr>
        <p:txBody>
          <a:bodyPr vert="horz" lIns="112331" tIns="56166" rIns="112331" bIns="56166" rtlCol="0" anchor="b"/>
          <a:lstStyle>
            <a:lvl1pPr algn="l">
              <a:defRPr sz="15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143588" y="9119475"/>
            <a:ext cx="3169920" cy="481727"/>
          </a:xfrm>
          <a:prstGeom prst="rect">
            <a:avLst/>
          </a:prstGeom>
        </p:spPr>
        <p:txBody>
          <a:bodyPr vert="horz" lIns="112331" tIns="56166" rIns="112331" bIns="56166" rtlCol="0" anchor="b"/>
          <a:lstStyle>
            <a:lvl1pPr algn="r">
              <a:defRPr sz="1500"/>
            </a:lvl1pPr>
          </a:lstStyle>
          <a:p>
            <a:fld id="{296BB1BA-61C1-4CA7-A22B-27A50A11AD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741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531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612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21F76-7E14-2A0C-3C88-D1404B51B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99B915C-97C1-9362-0FC5-178340113D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4B43492-BEF6-3015-3ABC-0C95FA48D0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777777-83E1-EDE8-AEC7-7A04559859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188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57168D-6A7D-3A4F-33FA-42A28E013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D76FB37-9134-DA27-BC3E-9FFF7D2102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06466FA-84BD-544A-5C0F-2C4DB49ED0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62AF06-CA02-2BFA-CFDC-837159808A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8707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93897D-E996-14D9-66D4-7C44F86EC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EE3C74-72E3-E4AC-AA2B-B5377D0EC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A38B39-E24D-D165-F684-F590B71D8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5C95-BC98-4C7A-A318-9EA44C1EEF5B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1C902-B849-2A6B-54DC-5385BA708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 dirty="0"/>
          </a:p>
        </p:txBody>
      </p:sp>
      <p:sp>
        <p:nvSpPr>
          <p:cNvPr id="7" name="슬라이드 번호 개체 틀 12">
            <a:extLst>
              <a:ext uri="{FF2B5EF4-FFF2-40B4-BE49-F238E27FC236}">
                <a16:creationId xmlns:a16="http://schemas.microsoft.com/office/drawing/2014/main" id="{90BD9F1C-9137-9A8C-4ACB-79CD3C26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3891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800" i="1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defRPr>
            </a:lvl1pPr>
          </a:lstStyle>
          <a:p>
            <a:r>
              <a:rPr lang="en-US" altLang="ko-KR" dirty="0"/>
              <a:t>p. ‹#›/20</a:t>
            </a:r>
          </a:p>
        </p:txBody>
      </p:sp>
    </p:spTree>
    <p:extLst>
      <p:ext uri="{BB962C8B-B14F-4D97-AF65-F5344CB8AC3E}">
        <p14:creationId xmlns:p14="http://schemas.microsoft.com/office/powerpoint/2010/main" val="260954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70F4B4-66C0-7244-D183-A627F64C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55D66-E16A-4BDF-B1BB-B33680430B4F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C6EB3A5-D935-5D50-4080-FBDA681C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7A918B-A2AD-7D7A-F564-2FCD34658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772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F2B69-8557-0582-D2B8-3A591A3FD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BB6918-1B21-79CA-D135-D2452240E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52F1C5-B08D-A838-EA26-89B99FD25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40F82B-1DA5-57AB-9F2B-E3EB34B6F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0E16F-54C4-4468-86CE-40FA10EF1516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EE8F5F-3ADC-1E96-07DE-A5E24F28D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16B490-1B9C-5AFA-ECCB-721F714F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927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814F1-1FF3-922A-230A-D0B60601A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2B9BB-37C8-0F1F-0050-5445A6840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9F231D-5447-D211-686A-161B8A174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BD5DDD-FEA5-D523-5B2C-08AFB53C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1262E-B87B-4BBE-BD24-94B06CA26D5A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BA904D-57D2-385B-8A1E-822A1D93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D1B033-6DCE-A2AF-A849-AF7D34A3F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146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C4898-4F53-A1B6-C370-69297B187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C03ACB-1CF0-9704-B4A3-D4041E3F6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C7C812-A160-A653-E87B-411EB8EA4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D600-D973-4EAB-89ED-DC7E1506F45C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4671E6-0B3B-4E6A-07AD-7D3D67A35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908D4-E55E-658B-E310-424C7BA6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720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4E5A85-1592-5685-368B-DA5EE3A9A0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56CB38-DABF-B7EE-351A-20CBD8B07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91B8D-6537-BF83-DCA9-312C2AC42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5D0EE-1FD8-4850-A0AB-BB4114442826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311C68-2B8E-61F3-68E2-EAA7DDE7D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A1273F-08F7-AAA6-DFC2-D38E2BE1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9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클래스 소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68" y="6356351"/>
            <a:ext cx="228432" cy="365124"/>
          </a:xfrm>
        </p:spPr>
        <p:txBody>
          <a:bodyPr>
            <a:normAutofit/>
          </a:bodyPr>
          <a:lstStyle>
            <a:lvl1pPr>
              <a:defRPr sz="100"/>
            </a:lvl1pPr>
          </a:lstStyle>
          <a:p>
            <a:r>
              <a:rPr lang="ko-KR" altLang="en-US" dirty="0"/>
              <a:t>제목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D013E905-8F90-7AA7-91FB-0D182EEA4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3AB71-73FB-45DE-9E92-B0728A4EA00A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CD0A1E0B-E63E-7AAD-BA4C-DFA3A94BA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185" y="6538912"/>
            <a:ext cx="657225" cy="182562"/>
          </a:xfrm>
        </p:spPr>
        <p:txBody>
          <a:bodyPr/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6DCB6654-AE48-61E2-D8F6-50201CA3965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58550" y="6663530"/>
            <a:ext cx="780882" cy="182563"/>
          </a:xfrm>
          <a:prstGeom prst="rect">
            <a:avLst/>
          </a:prstGeom>
        </p:spPr>
        <p:txBody>
          <a:bodyPr/>
          <a:lstStyle>
            <a:lvl1pPr>
              <a:defRPr sz="800" i="1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defRPr>
            </a:lvl1pPr>
          </a:lstStyle>
          <a:p>
            <a:r>
              <a:rPr lang="en-US" altLang="ko-KR" dirty="0"/>
              <a:t>p. </a:t>
            </a:r>
            <a:fld id="{38E82936-8823-4BD3-8F45-F141AB1F73F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20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EFB323-1C7B-516C-77E2-EEA166ABCEE2}"/>
              </a:ext>
            </a:extLst>
          </p:cNvPr>
          <p:cNvSpPr/>
          <p:nvPr userDrawn="1"/>
        </p:nvSpPr>
        <p:spPr>
          <a:xfrm>
            <a:off x="-1" y="1733642"/>
            <a:ext cx="1117598" cy="1038475"/>
          </a:xfrm>
          <a:prstGeom prst="rect">
            <a:avLst/>
          </a:prstGeom>
          <a:solidFill>
            <a:srgbClr val="212227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44590FB-39C0-1FC3-BBC7-7E00BF3EC99E}"/>
              </a:ext>
            </a:extLst>
          </p:cNvPr>
          <p:cNvGrpSpPr/>
          <p:nvPr userDrawn="1"/>
        </p:nvGrpSpPr>
        <p:grpSpPr>
          <a:xfrm>
            <a:off x="0" y="1244109"/>
            <a:ext cx="1117598" cy="489534"/>
            <a:chOff x="0" y="1244109"/>
            <a:chExt cx="1117598" cy="48953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D0A9D39-D6DD-7B96-1735-5C139EE6974E}"/>
                </a:ext>
              </a:extLst>
            </p:cNvPr>
            <p:cNvSpPr/>
            <p:nvPr/>
          </p:nvSpPr>
          <p:spPr>
            <a:xfrm>
              <a:off x="0" y="1244109"/>
              <a:ext cx="1117598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19AC7F5-9B60-76EF-E05B-7E1DEB537F83}"/>
                </a:ext>
              </a:extLst>
            </p:cNvPr>
            <p:cNvSpPr txBox="1"/>
            <p:nvPr/>
          </p:nvSpPr>
          <p:spPr>
            <a:xfrm>
              <a:off x="207741" y="1350377"/>
              <a:ext cx="702116" cy="276999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D4CFC5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클래스 소개</a:t>
              </a: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E0B017A5-7908-19EB-D80E-9A954F071C37}"/>
              </a:ext>
            </a:extLst>
          </p:cNvPr>
          <p:cNvCxnSpPr>
            <a:cxnSpLocks/>
          </p:cNvCxnSpPr>
          <p:nvPr/>
        </p:nvCxnSpPr>
        <p:spPr>
          <a:xfrm>
            <a:off x="0" y="2066731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D11BD3C-5CD4-2AAE-0C5E-B110D48BF528}"/>
              </a:ext>
            </a:extLst>
          </p:cNvPr>
          <p:cNvCxnSpPr>
            <a:cxnSpLocks/>
          </p:cNvCxnSpPr>
          <p:nvPr/>
        </p:nvCxnSpPr>
        <p:spPr>
          <a:xfrm>
            <a:off x="0" y="277211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E3ABE15-4B5E-6E62-E2BF-651D7F8DB743}"/>
              </a:ext>
            </a:extLst>
          </p:cNvPr>
          <p:cNvCxnSpPr>
            <a:cxnSpLocks/>
          </p:cNvCxnSpPr>
          <p:nvPr userDrawn="1"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7543511-7BEC-E01D-AAC4-785DC045FBC5}"/>
              </a:ext>
            </a:extLst>
          </p:cNvPr>
          <p:cNvCxnSpPr>
            <a:cxnSpLocks/>
          </p:cNvCxnSpPr>
          <p:nvPr/>
        </p:nvCxnSpPr>
        <p:spPr>
          <a:xfrm>
            <a:off x="0" y="2418269"/>
            <a:ext cx="1117598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DCB95C4-AC8B-03FA-1C4C-A7145157ED2A}"/>
              </a:ext>
            </a:extLst>
          </p:cNvPr>
          <p:cNvGrpSpPr/>
          <p:nvPr userDrawn="1"/>
        </p:nvGrpSpPr>
        <p:grpSpPr>
          <a:xfrm>
            <a:off x="0" y="3121777"/>
            <a:ext cx="1117598" cy="279743"/>
            <a:chOff x="-1" y="2962382"/>
            <a:chExt cx="1117598" cy="27974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3C4AF68-7C45-9C82-1917-7054DA459CF5}"/>
                </a:ext>
              </a:extLst>
            </p:cNvPr>
            <p:cNvSpPr txBox="1"/>
            <p:nvPr/>
          </p:nvSpPr>
          <p:spPr>
            <a:xfrm>
              <a:off x="282281" y="2962382"/>
              <a:ext cx="553036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아크패시브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E6656B02-2A0F-29A5-3E82-EDC567BABAFF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A651849-5E60-E2AB-3F13-08BA1DFAEB58}"/>
              </a:ext>
            </a:extLst>
          </p:cNvPr>
          <p:cNvGrpSpPr/>
          <p:nvPr userDrawn="1"/>
        </p:nvGrpSpPr>
        <p:grpSpPr>
          <a:xfrm>
            <a:off x="0" y="3661587"/>
            <a:ext cx="1117597" cy="279745"/>
            <a:chOff x="0" y="3369124"/>
            <a:chExt cx="1117597" cy="2797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9CF299F-195A-B412-48F8-7FFB1460221F}"/>
                </a:ext>
              </a:extLst>
            </p:cNvPr>
            <p:cNvSpPr txBox="1"/>
            <p:nvPr/>
          </p:nvSpPr>
          <p:spPr>
            <a:xfrm>
              <a:off x="117976" y="3369124"/>
              <a:ext cx="881653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스킬 </a:t>
              </a:r>
              <a:r>
                <a:rPr lang="en-US" altLang="ko-KR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/ </a:t>
              </a:r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트라이포드</a:t>
              </a:r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1A6CA145-BD9B-8B2D-F3B9-CEB48C6FDA3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7FCA2FE-C54C-8700-40B8-3DBCAB8B3501}"/>
              </a:ext>
            </a:extLst>
          </p:cNvPr>
          <p:cNvGrpSpPr/>
          <p:nvPr userDrawn="1"/>
        </p:nvGrpSpPr>
        <p:grpSpPr>
          <a:xfrm>
            <a:off x="0" y="4201398"/>
            <a:ext cx="1117597" cy="279743"/>
            <a:chOff x="0" y="3775869"/>
            <a:chExt cx="1117597" cy="279743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DFC068-DD31-8189-FEC1-0F1AE6B9E35A}"/>
                </a:ext>
              </a:extLst>
            </p:cNvPr>
            <p:cNvSpPr txBox="1"/>
            <p:nvPr/>
          </p:nvSpPr>
          <p:spPr>
            <a:xfrm>
              <a:off x="211749" y="3775869"/>
              <a:ext cx="694101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데이터 테이블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7827321D-CBB7-3AEA-0792-BE64C7478D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55612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2104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아크패시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6405563"/>
            <a:ext cx="5029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D1992-7345-402B-A89E-3E779264C278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642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스킬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18" y="6405563"/>
            <a:ext cx="41148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A3BA5-615F-4A39-AF2C-C123BF102A69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76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데이터 테이블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58" y="6423025"/>
            <a:ext cx="5537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C7381-41EC-4970-B691-0847875FD73A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446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29ADA-6A8F-2608-132B-6C6C0599B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6B9562-A853-1566-3728-3E4AB99F9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F059D7-33E8-62DE-252E-E8F0371B3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73F0-8AD7-4302-9BE0-06B0C2CFF343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8A8260-B602-96FC-A4DA-B04BE5E79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E6157D-FE49-6306-83A6-C74288E8D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606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C49F3-8F48-8145-2F58-09CD7E75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959B7C-15A9-AE52-8DD7-E84BC5103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8D9944-B542-D055-E3A6-7B6E7709D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4B68BC-DF63-08B5-79D8-89106E6A1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C4B6-3653-4E04-9A06-8AA1D1FE721C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A529E3-2784-7117-8AA3-7FAF3C63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DB5972-3C9B-BC95-5EE8-EAFB0ABD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650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4AF82-6ABF-FA7B-8E7D-64635285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FD7434-CA3C-6D06-CB49-B045793F6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50BF83-3F26-DDE7-758A-E764B6D845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5D0F40-7AB0-7A8B-6472-E6D4526C31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A6997C-46EE-1158-FBF5-B0B08AB2C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F08E1A-345A-4B9C-59D3-65C50E649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9584E-952B-4FB3-A7B9-6A5B0DFC87CF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1F412A-623D-A1FB-0F26-F0924A46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A5BE46-884B-CB27-9AE2-715B56CD5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191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BC254-BF1D-2C56-FD7E-9B2A1609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660C29-B66D-9FD4-5022-552AF8216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603-EE74-4DBF-AA23-B56463F47103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2533AF-A4A3-54BC-AD2E-CFEB2607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6911D-237A-F690-314E-38343EE7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754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33C231-9429-341F-2BC1-BB61085B2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125B0-7764-6207-C274-BF1279DB8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74F758-7DE8-C4CE-D35B-3B6469C79B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A125AF-5A01-43C1-9661-72D1A5A29E03}" type="datetime1">
              <a:rPr lang="ko-KR" altLang="en-US" smtClean="0"/>
              <a:t>2025-01-20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786711-A0D0-A1CB-8FE4-09CA0D0A6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B0472DA-E407-A54E-F53B-5C0103A16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5389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E82936-8823-4BD3-8F45-F141AB1F7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846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jp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jpg"/><Relationship Id="rId5" Type="http://schemas.openxmlformats.org/officeDocument/2006/relationships/image" Target="../media/image6.png"/><Relationship Id="rId10" Type="http://schemas.microsoft.com/office/2007/relationships/hdphoto" Target="../media/hdphoto2.wdp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인간의 얼굴, 패션 액세서리, 의류, CG 아트워크이(가) 표시된 사진&#10;&#10;자동 생성된 설명">
            <a:extLst>
              <a:ext uri="{FF2B5EF4-FFF2-40B4-BE49-F238E27FC236}">
                <a16:creationId xmlns:a16="http://schemas.microsoft.com/office/drawing/2014/main" id="{49D9BC89-DD77-ECC9-5678-1EC8573C6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0C8C3EE7-684C-48B5-E263-099333A703CA}"/>
              </a:ext>
            </a:extLst>
          </p:cNvPr>
          <p:cNvGrpSpPr/>
          <p:nvPr/>
        </p:nvGrpSpPr>
        <p:grpSpPr>
          <a:xfrm>
            <a:off x="1450975" y="1109240"/>
            <a:ext cx="4762842" cy="1423138"/>
            <a:chOff x="706526" y="1409884"/>
            <a:chExt cx="4762842" cy="142313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43E810-1BAD-80D6-BF8F-050077215455}"/>
                </a:ext>
              </a:extLst>
            </p:cNvPr>
            <p:cNvSpPr txBox="1"/>
            <p:nvPr/>
          </p:nvSpPr>
          <p:spPr>
            <a:xfrm>
              <a:off x="2346398" y="1409884"/>
              <a:ext cx="14830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별의</a:t>
              </a:r>
              <a:r>
                <a:rPr lang="en-US" altLang="ko-KR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 </a:t>
              </a:r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현자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CFC083-C715-6D28-3BBB-45F0A6C1E3E4}"/>
                </a:ext>
              </a:extLst>
            </p:cNvPr>
            <p:cNvSpPr txBox="1"/>
            <p:nvPr/>
          </p:nvSpPr>
          <p:spPr>
            <a:xfrm>
              <a:off x="706526" y="1817359"/>
              <a:ext cx="4762842" cy="101566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6000" i="1" dirty="0">
                  <a:gradFill flip="none" rotWithShape="1">
                    <a:gsLst>
                      <a:gs pos="100000">
                        <a:srgbClr val="FAF9E6"/>
                      </a:gs>
                      <a:gs pos="75000">
                        <a:srgbClr val="F6F4D2"/>
                      </a:gs>
                      <a:gs pos="16000">
                        <a:srgbClr val="EDEAA9"/>
                      </a:gs>
                      <a:gs pos="0">
                        <a:srgbClr val="E5E083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glow rad="127000">
                      <a:schemeClr val="tx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아스트로맨서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1982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7F18A6-D42C-0B94-6549-F582C6B61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구름, 하늘, 페인팅, 물이(가) 표시된 사진&#10;&#10;자동 생성된 설명">
            <a:extLst>
              <a:ext uri="{FF2B5EF4-FFF2-40B4-BE49-F238E27FC236}">
                <a16:creationId xmlns:a16="http://schemas.microsoft.com/office/drawing/2014/main" id="{20CA33BE-0711-65A7-928A-91930FF80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5264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FCDE8CCF-3E6A-7E45-BB99-5FA25733E4A6}"/>
              </a:ext>
            </a:extLst>
          </p:cNvPr>
          <p:cNvGrpSpPr/>
          <p:nvPr/>
        </p:nvGrpSpPr>
        <p:grpSpPr>
          <a:xfrm>
            <a:off x="0" y="4641449"/>
            <a:ext cx="12192000" cy="2216552"/>
            <a:chOff x="0" y="4641449"/>
            <a:chExt cx="12192000" cy="2216552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6F09D23-AF2E-1BB4-5140-95849EE7687D}"/>
                </a:ext>
              </a:extLst>
            </p:cNvPr>
            <p:cNvSpPr/>
            <p:nvPr/>
          </p:nvSpPr>
          <p:spPr>
            <a:xfrm>
              <a:off x="0" y="4641449"/>
              <a:ext cx="12192000" cy="2216552"/>
            </a:xfrm>
            <a:prstGeom prst="rect">
              <a:avLst/>
            </a:prstGeom>
            <a:solidFill>
              <a:srgbClr val="21222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846E7992-A81C-CE8A-337E-E9CCD894085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41449"/>
              <a:ext cx="12192000" cy="0"/>
            </a:xfrm>
            <a:prstGeom prst="line">
              <a:avLst/>
            </a:prstGeom>
            <a:ln w="38100">
              <a:solidFill>
                <a:srgbClr val="B4947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0301FA5-CF04-4BCE-E4E9-9509A7E611B3}"/>
              </a:ext>
            </a:extLst>
          </p:cNvPr>
          <p:cNvGrpSpPr/>
          <p:nvPr/>
        </p:nvGrpSpPr>
        <p:grpSpPr>
          <a:xfrm>
            <a:off x="1410277" y="5094514"/>
            <a:ext cx="9371446" cy="1310423"/>
            <a:chOff x="1209696" y="5094514"/>
            <a:chExt cx="9371446" cy="1310423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CC00D45-95E7-7FD3-B4F6-B9939D095407}"/>
                </a:ext>
              </a:extLst>
            </p:cNvPr>
            <p:cNvGrpSpPr/>
            <p:nvPr/>
          </p:nvGrpSpPr>
          <p:grpSpPr>
            <a:xfrm>
              <a:off x="1209696" y="5094514"/>
              <a:ext cx="1396834" cy="1310423"/>
              <a:chOff x="3586642" y="1352291"/>
              <a:chExt cx="1396834" cy="1310423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9E1801C-4516-2DD6-756A-84E4347DD09B}"/>
                  </a:ext>
                </a:extLst>
              </p:cNvPr>
              <p:cNvSpPr txBox="1"/>
              <p:nvPr/>
            </p:nvSpPr>
            <p:spPr>
              <a:xfrm>
                <a:off x="3586642" y="1352291"/>
                <a:ext cx="1136530" cy="419154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1.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클래스 소개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3029FDC-A1F6-BDC5-2AEE-17DBAD3102E0}"/>
                  </a:ext>
                </a:extLst>
              </p:cNvPr>
              <p:cNvSpPr txBox="1"/>
              <p:nvPr/>
            </p:nvSpPr>
            <p:spPr>
              <a:xfrm>
                <a:off x="3586642" y="1771380"/>
                <a:ext cx="1396834" cy="891334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기획 의도 및 컨셉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소개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아이덴티티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993A544C-BB21-D858-AC5A-DC59DD85D6CC}"/>
                </a:ext>
              </a:extLst>
            </p:cNvPr>
            <p:cNvGrpSpPr/>
            <p:nvPr/>
          </p:nvGrpSpPr>
          <p:grpSpPr>
            <a:xfrm>
              <a:off x="3861435" y="5094514"/>
              <a:ext cx="1112484" cy="1033424"/>
              <a:chOff x="3586642" y="3449749"/>
              <a:chExt cx="1112484" cy="1033424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16E1451-B7CB-0688-2818-072541131E05}"/>
                  </a:ext>
                </a:extLst>
              </p:cNvPr>
              <p:cNvSpPr txBox="1"/>
              <p:nvPr/>
            </p:nvSpPr>
            <p:spPr>
              <a:xfrm>
                <a:off x="3586642" y="3449749"/>
                <a:ext cx="1112484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2.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아크패시브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131DB2E-36B1-2A8F-F724-FBC5F88A01C9}"/>
                  </a:ext>
                </a:extLst>
              </p:cNvPr>
              <p:cNvSpPr txBox="1"/>
              <p:nvPr/>
            </p:nvSpPr>
            <p:spPr>
              <a:xfrm>
                <a:off x="3586642" y="3868838"/>
                <a:ext cx="754030" cy="614335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깨달음</a:t>
                </a: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도약</a:t>
                </a: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3104798-027B-357A-D8D8-19361CEE68BB}"/>
                </a:ext>
              </a:extLst>
            </p:cNvPr>
            <p:cNvGrpSpPr/>
            <p:nvPr/>
          </p:nvGrpSpPr>
          <p:grpSpPr>
            <a:xfrm>
              <a:off x="6228824" y="5094514"/>
              <a:ext cx="1749288" cy="1310423"/>
              <a:chOff x="6933319" y="1352291"/>
              <a:chExt cx="1749288" cy="1310423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58DB6BB-2348-55A0-7562-7B9565C0E44E}"/>
                  </a:ext>
                </a:extLst>
              </p:cNvPr>
              <p:cNvSpPr txBox="1"/>
              <p:nvPr/>
            </p:nvSpPr>
            <p:spPr>
              <a:xfrm>
                <a:off x="6933319" y="1352291"/>
                <a:ext cx="1749288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3.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스킬 및 트라이포드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25704C9-F88C-FEC5-684B-F16ED87B5D8A}"/>
                  </a:ext>
                </a:extLst>
              </p:cNvPr>
              <p:cNvSpPr txBox="1"/>
              <p:nvPr/>
            </p:nvSpPr>
            <p:spPr>
              <a:xfrm>
                <a:off x="6933319" y="1771380"/>
                <a:ext cx="1340729" cy="891334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각성기</a:t>
                </a:r>
                <a:r>
                  <a:rPr lang="en-US" altLang="ko-KR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/</a:t>
                </a: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초각성기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 스킬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일반 스킬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0F43AF29-D004-B10E-54A8-B46102447D2A}"/>
                </a:ext>
              </a:extLst>
            </p:cNvPr>
            <p:cNvGrpSpPr/>
            <p:nvPr/>
          </p:nvGrpSpPr>
          <p:grpSpPr>
            <a:xfrm>
              <a:off x="9233016" y="5094514"/>
              <a:ext cx="1348126" cy="756425"/>
              <a:chOff x="6857370" y="3449749"/>
              <a:chExt cx="1348126" cy="756425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252C315-72D6-8050-7EFA-D760B6B105A4}"/>
                  </a:ext>
                </a:extLst>
              </p:cNvPr>
              <p:cNvSpPr txBox="1"/>
              <p:nvPr/>
            </p:nvSpPr>
            <p:spPr>
              <a:xfrm>
                <a:off x="6857370" y="3449749"/>
                <a:ext cx="1348126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 테이블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D34D739-0BCC-E69F-C53D-C665EE0D6046}"/>
                  </a:ext>
                </a:extLst>
              </p:cNvPr>
              <p:cNvSpPr txBox="1"/>
              <p:nvPr/>
            </p:nvSpPr>
            <p:spPr>
              <a:xfrm>
                <a:off x="6857370" y="3868838"/>
                <a:ext cx="754030" cy="337336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데이터</a:t>
                </a:r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6444B24-8ED9-2A62-C9E7-0A398416EA4E}"/>
              </a:ext>
            </a:extLst>
          </p:cNvPr>
          <p:cNvSpPr txBox="1"/>
          <p:nvPr/>
        </p:nvSpPr>
        <p:spPr>
          <a:xfrm>
            <a:off x="9986126" y="4225268"/>
            <a:ext cx="2005357" cy="29655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[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아스트로맨서의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출신 대륙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볼다이크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346226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3EC56-A0E6-8084-DBD9-8E5CA8F12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C79DC37-8C90-852F-C84C-8D33DC04DD34}"/>
              </a:ext>
            </a:extLst>
          </p:cNvPr>
          <p:cNvSpPr/>
          <p:nvPr/>
        </p:nvSpPr>
        <p:spPr>
          <a:xfrm>
            <a:off x="1448933" y="1438211"/>
            <a:ext cx="4420149" cy="582427"/>
          </a:xfrm>
          <a:prstGeom prst="rect">
            <a:avLst/>
          </a:prstGeom>
          <a:solidFill>
            <a:srgbClr val="14181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2518E12-F250-49DE-60D6-36F5FB2BC1A0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F7076F53-CA8E-18B6-E31E-2E7999680CC8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02E8838-E3CB-32A8-8443-20EB19A5A103}"/>
                </a:ext>
              </a:extLst>
            </p:cNvPr>
            <p:cNvSpPr txBox="1"/>
            <p:nvPr/>
          </p:nvSpPr>
          <p:spPr>
            <a:xfrm>
              <a:off x="1637797" y="708257"/>
              <a:ext cx="1225020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기획 의도 및 컨셉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CA32D0F-E0F1-D06A-F53E-544EB8ECAAFE}"/>
              </a:ext>
            </a:extLst>
          </p:cNvPr>
          <p:cNvSpPr txBox="1"/>
          <p:nvPr/>
        </p:nvSpPr>
        <p:spPr>
          <a:xfrm>
            <a:off x="1450974" y="727199"/>
            <a:ext cx="2975173" cy="261610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‘</a:t>
            </a:r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별의 현자</a:t>
            </a:r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’ : </a:t>
            </a:r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우주의 진리를 파고드는 연금술의 전문가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B0082B25-2CFF-DF8C-8182-C268C6779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742950" indent="-742950">
              <a:buAutoNum type="arabicPeriod"/>
            </a:pPr>
            <a:r>
              <a:rPr lang="ko-KR" altLang="en-US" dirty="0"/>
              <a:t>클래스 소개 </a:t>
            </a:r>
            <a:r>
              <a:rPr lang="en-US" altLang="ko-KR" dirty="0"/>
              <a:t>-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17F2CD-A46E-A73D-2761-FFCB5A48EF91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0790A6-1EFE-82B6-F1B7-428216C2C940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FFC0A508-869E-F901-5217-9D16F872A071}"/>
              </a:ext>
            </a:extLst>
          </p:cNvPr>
          <p:cNvCxnSpPr>
            <a:cxnSpLocks/>
          </p:cNvCxnSpPr>
          <p:nvPr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D17D8B9-54D9-326B-7ED2-4B4A8B02904C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1061" name="그룹 1060">
            <a:extLst>
              <a:ext uri="{FF2B5EF4-FFF2-40B4-BE49-F238E27FC236}">
                <a16:creationId xmlns:a16="http://schemas.microsoft.com/office/drawing/2014/main" id="{536C140F-2B33-CC7B-37F0-E67D400143B0}"/>
              </a:ext>
            </a:extLst>
          </p:cNvPr>
          <p:cNvGrpSpPr/>
          <p:nvPr/>
        </p:nvGrpSpPr>
        <p:grpSpPr>
          <a:xfrm>
            <a:off x="1460890" y="1179743"/>
            <a:ext cx="4193693" cy="5385584"/>
            <a:chOff x="1460890" y="1179743"/>
            <a:chExt cx="4193693" cy="5385584"/>
          </a:xfrm>
        </p:grpSpPr>
        <p:grpSp>
          <p:nvGrpSpPr>
            <p:cNvPr id="1035" name="그룹 1034">
              <a:extLst>
                <a:ext uri="{FF2B5EF4-FFF2-40B4-BE49-F238E27FC236}">
                  <a16:creationId xmlns:a16="http://schemas.microsoft.com/office/drawing/2014/main" id="{4FFCF204-B2E9-0E95-328E-6013DA8FD7AF}"/>
                </a:ext>
              </a:extLst>
            </p:cNvPr>
            <p:cNvGrpSpPr/>
            <p:nvPr/>
          </p:nvGrpSpPr>
          <p:grpSpPr>
            <a:xfrm>
              <a:off x="1570458" y="2184408"/>
              <a:ext cx="4084125" cy="4380919"/>
              <a:chOff x="1555745" y="2178170"/>
              <a:chExt cx="4084125" cy="4380919"/>
            </a:xfrm>
          </p:grpSpPr>
          <p:grpSp>
            <p:nvGrpSpPr>
              <p:cNvPr id="1036" name="그룹 1035">
                <a:extLst>
                  <a:ext uri="{FF2B5EF4-FFF2-40B4-BE49-F238E27FC236}">
                    <a16:creationId xmlns:a16="http://schemas.microsoft.com/office/drawing/2014/main" id="{A6E59BD3-17FD-36F3-87EA-C187555BC037}"/>
                  </a:ext>
                </a:extLst>
              </p:cNvPr>
              <p:cNvGrpSpPr/>
              <p:nvPr/>
            </p:nvGrpSpPr>
            <p:grpSpPr>
              <a:xfrm>
                <a:off x="1733351" y="2851653"/>
                <a:ext cx="3379235" cy="1538251"/>
                <a:chOff x="1460890" y="2522814"/>
                <a:chExt cx="3379235" cy="1538251"/>
              </a:xfrm>
            </p:grpSpPr>
            <p:grpSp>
              <p:nvGrpSpPr>
                <p:cNvPr id="1047" name="그룹 1046">
                  <a:extLst>
                    <a:ext uri="{FF2B5EF4-FFF2-40B4-BE49-F238E27FC236}">
                      <a16:creationId xmlns:a16="http://schemas.microsoft.com/office/drawing/2014/main" id="{390B05BC-FF92-019F-1564-1D8AD411B189}"/>
                    </a:ext>
                  </a:extLst>
                </p:cNvPr>
                <p:cNvGrpSpPr/>
                <p:nvPr/>
              </p:nvGrpSpPr>
              <p:grpSpPr>
                <a:xfrm>
                  <a:off x="3548079" y="2522814"/>
                  <a:ext cx="1292046" cy="1538251"/>
                  <a:chOff x="3298948" y="2152901"/>
                  <a:chExt cx="1292046" cy="1538251"/>
                </a:xfrm>
              </p:grpSpPr>
              <p:sp>
                <p:nvSpPr>
                  <p:cNvPr id="1052" name="TextBox 1051">
                    <a:extLst>
                      <a:ext uri="{FF2B5EF4-FFF2-40B4-BE49-F238E27FC236}">
                        <a16:creationId xmlns:a16="http://schemas.microsoft.com/office/drawing/2014/main" id="{625EEEA8-FC68-FEDA-94C3-F584E49F75F2}"/>
                      </a:ext>
                    </a:extLst>
                  </p:cNvPr>
                  <p:cNvSpPr txBox="1"/>
                  <p:nvPr/>
                </p:nvSpPr>
                <p:spPr>
                  <a:xfrm>
                    <a:off x="3697282" y="3475708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혼천의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53" name="Picture 2">
                    <a:extLst>
                      <a:ext uri="{FF2B5EF4-FFF2-40B4-BE49-F238E27FC236}">
                        <a16:creationId xmlns:a16="http://schemas.microsoft.com/office/drawing/2014/main" id="{2E4342BD-F4DF-7A7A-7DFC-0D9CB628267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2782" t="4994" r="9629" b="5992"/>
                  <a:stretch/>
                </p:blipFill>
                <p:spPr bwMode="auto">
                  <a:xfrm>
                    <a:off x="3298948" y="2152901"/>
                    <a:ext cx="1292046" cy="1329867"/>
                  </a:xfrm>
                  <a:prstGeom prst="rect">
                    <a:avLst/>
                  </a:prstGeom>
                  <a:noFill/>
                  <a:ln w="3175">
                    <a:solidFill>
                      <a:srgbClr val="D4CFC5"/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48" name="그룹 1047">
                  <a:extLst>
                    <a:ext uri="{FF2B5EF4-FFF2-40B4-BE49-F238E27FC236}">
                      <a16:creationId xmlns:a16="http://schemas.microsoft.com/office/drawing/2014/main" id="{7A0A3DD7-117A-0EE0-43D1-FD1B14A39F05}"/>
                    </a:ext>
                  </a:extLst>
                </p:cNvPr>
                <p:cNvGrpSpPr/>
                <p:nvPr/>
              </p:nvGrpSpPr>
              <p:grpSpPr>
                <a:xfrm>
                  <a:off x="1460890" y="2523547"/>
                  <a:ext cx="1331203" cy="1537518"/>
                  <a:chOff x="1396375" y="2153634"/>
                  <a:chExt cx="1331203" cy="1537518"/>
                </a:xfrm>
              </p:grpSpPr>
              <p:sp>
                <p:nvSpPr>
                  <p:cNvPr id="1050" name="TextBox 1049">
                    <a:extLst>
                      <a:ext uri="{FF2B5EF4-FFF2-40B4-BE49-F238E27FC236}">
                        <a16:creationId xmlns:a16="http://schemas.microsoft.com/office/drawing/2014/main" id="{CC2C8A6A-2A00-52DF-A736-5389ABCFF63F}"/>
                      </a:ext>
                    </a:extLst>
                  </p:cNvPr>
                  <p:cNvSpPr txBox="1"/>
                  <p:nvPr/>
                </p:nvSpPr>
                <p:spPr>
                  <a:xfrm>
                    <a:off x="1812684" y="3475708"/>
                    <a:ext cx="498584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나침반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51" name="그림 1050" descr="시계, 금속, 황동, 손목시계이(가) 표시된 사진&#10;&#10;자동 생성된 설명">
                    <a:extLst>
                      <a:ext uri="{FF2B5EF4-FFF2-40B4-BE49-F238E27FC236}">
                        <a16:creationId xmlns:a16="http://schemas.microsoft.com/office/drawing/2014/main" id="{8112C334-AC92-F83E-FAFE-71E94799AE4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96375" y="2153634"/>
                    <a:ext cx="1331203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</p:grpSp>
            <p:sp>
              <p:nvSpPr>
                <p:cNvPr id="1049" name="화살표: 왼쪽/오른쪽 1048">
                  <a:extLst>
                    <a:ext uri="{FF2B5EF4-FFF2-40B4-BE49-F238E27FC236}">
                      <a16:creationId xmlns:a16="http://schemas.microsoft.com/office/drawing/2014/main" id="{1BDE5982-48B7-5432-53BA-7F8BC88E7F22}"/>
                    </a:ext>
                  </a:extLst>
                </p:cNvPr>
                <p:cNvSpPr/>
                <p:nvPr/>
              </p:nvSpPr>
              <p:spPr>
                <a:xfrm>
                  <a:off x="2963252" y="3120623"/>
                  <a:ext cx="413669" cy="134249"/>
                </a:xfrm>
                <a:prstGeom prst="leftRightArrow">
                  <a:avLst>
                    <a:gd name="adj1" fmla="val 34595"/>
                    <a:gd name="adj2" fmla="val 58803"/>
                  </a:avLst>
                </a:prstGeom>
                <a:solidFill>
                  <a:srgbClr val="605550"/>
                </a:solidFill>
                <a:ln w="3175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37" name="TextBox 1036">
                <a:extLst>
                  <a:ext uri="{FF2B5EF4-FFF2-40B4-BE49-F238E27FC236}">
                    <a16:creationId xmlns:a16="http://schemas.microsoft.com/office/drawing/2014/main" id="{EA10B40F-CBAC-B70D-89B5-A9153FBDEDA8}"/>
                  </a:ext>
                </a:extLst>
              </p:cNvPr>
              <p:cNvSpPr txBox="1"/>
              <p:nvPr/>
            </p:nvSpPr>
            <p:spPr>
              <a:xfrm>
                <a:off x="1555745" y="4490131"/>
                <a:ext cx="894476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(2)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길이 변형 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: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사슬</a:t>
                </a:r>
                <a:endParaRPr lang="en-US" altLang="ko-KR" sz="9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38" name="TextBox 1037">
                <a:extLst>
                  <a:ext uri="{FF2B5EF4-FFF2-40B4-BE49-F238E27FC236}">
                    <a16:creationId xmlns:a16="http://schemas.microsoft.com/office/drawing/2014/main" id="{8A7BBACF-0D56-5829-45AF-F774E0A24642}"/>
                  </a:ext>
                </a:extLst>
              </p:cNvPr>
              <p:cNvSpPr txBox="1"/>
              <p:nvPr/>
            </p:nvSpPr>
            <p:spPr>
              <a:xfrm>
                <a:off x="1733351" y="4721426"/>
                <a:ext cx="1909177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태블릿에 달린 사슬의 길이가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  <p:sp>
            <p:nvSpPr>
              <p:cNvPr id="1039" name="TextBox 1038">
                <a:extLst>
                  <a:ext uri="{FF2B5EF4-FFF2-40B4-BE49-F238E27FC236}">
                    <a16:creationId xmlns:a16="http://schemas.microsoft.com/office/drawing/2014/main" id="{98361F4F-C6CA-CBE7-9572-9700A347DCD3}"/>
                  </a:ext>
                </a:extLst>
              </p:cNvPr>
              <p:cNvSpPr txBox="1"/>
              <p:nvPr/>
            </p:nvSpPr>
            <p:spPr>
              <a:xfrm>
                <a:off x="1565661" y="2178170"/>
                <a:ext cx="589905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(1)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형태 변형</a:t>
                </a:r>
                <a:endParaRPr lang="en-US" altLang="ko-KR" sz="9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40" name="TextBox 1039">
                <a:extLst>
                  <a:ext uri="{FF2B5EF4-FFF2-40B4-BE49-F238E27FC236}">
                    <a16:creationId xmlns:a16="http://schemas.microsoft.com/office/drawing/2014/main" id="{DB7F8ABA-9C64-F05F-C34A-5FEBDA7461E1}"/>
                  </a:ext>
                </a:extLst>
              </p:cNvPr>
              <p:cNvSpPr txBox="1"/>
              <p:nvPr/>
            </p:nvSpPr>
            <p:spPr>
              <a:xfrm>
                <a:off x="1733351" y="2407925"/>
                <a:ext cx="3906519" cy="3693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나침반의 외곽 부분이 여러 겹의 고리로 분리된 후 회전하며 혼천의 모양으로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 marL="171450" indent="-171450">
                  <a:buFontTx/>
                  <a:buChar char="-"/>
                </a:pP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혼천의의 고리 부분이 제자리로 돌아간 후 멈추며 나침반의 모양으로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  <p:grpSp>
            <p:nvGrpSpPr>
              <p:cNvPr id="1041" name="그룹 1040">
                <a:extLst>
                  <a:ext uri="{FF2B5EF4-FFF2-40B4-BE49-F238E27FC236}">
                    <a16:creationId xmlns:a16="http://schemas.microsoft.com/office/drawing/2014/main" id="{F0AA9ACD-C6D3-4EAF-E6BE-E1DF29906768}"/>
                  </a:ext>
                </a:extLst>
              </p:cNvPr>
              <p:cNvGrpSpPr/>
              <p:nvPr/>
            </p:nvGrpSpPr>
            <p:grpSpPr>
              <a:xfrm>
                <a:off x="1733351" y="4986548"/>
                <a:ext cx="3379236" cy="1572541"/>
                <a:chOff x="1565661" y="4986548"/>
                <a:chExt cx="3379236" cy="1572541"/>
              </a:xfrm>
            </p:grpSpPr>
            <p:grpSp>
              <p:nvGrpSpPr>
                <p:cNvPr id="1042" name="그룹 1041">
                  <a:extLst>
                    <a:ext uri="{FF2B5EF4-FFF2-40B4-BE49-F238E27FC236}">
                      <a16:creationId xmlns:a16="http://schemas.microsoft.com/office/drawing/2014/main" id="{5FB405E4-2E30-A915-BE8D-A8D3E42D43B4}"/>
                    </a:ext>
                  </a:extLst>
                </p:cNvPr>
                <p:cNvGrpSpPr/>
                <p:nvPr/>
              </p:nvGrpSpPr>
              <p:grpSpPr>
                <a:xfrm>
                  <a:off x="1565661" y="4986548"/>
                  <a:ext cx="3379236" cy="1357200"/>
                  <a:chOff x="1460890" y="4747005"/>
                  <a:chExt cx="3379236" cy="1357200"/>
                </a:xfrm>
              </p:grpSpPr>
              <p:pic>
                <p:nvPicPr>
                  <p:cNvPr id="1044" name="그림 1043">
                    <a:extLst>
                      <a:ext uri="{FF2B5EF4-FFF2-40B4-BE49-F238E27FC236}">
                        <a16:creationId xmlns:a16="http://schemas.microsoft.com/office/drawing/2014/main" id="{26B23099-7479-F81E-350C-A42E382B772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rcRect/>
                  <a:stretch/>
                </p:blipFill>
                <p:spPr>
                  <a:xfrm>
                    <a:off x="1460890" y="4747109"/>
                    <a:ext cx="1331203" cy="1356993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pic>
                <p:nvPicPr>
                  <p:cNvPr id="1045" name="그림 1044">
                    <a:extLst>
                      <a:ext uri="{FF2B5EF4-FFF2-40B4-BE49-F238E27FC236}">
                        <a16:creationId xmlns:a16="http://schemas.microsoft.com/office/drawing/2014/main" id="{9F1765CB-3E62-FEEC-E1C2-DE6AB635C31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rcRect r="7275"/>
                  <a:stretch/>
                </p:blipFill>
                <p:spPr>
                  <a:xfrm>
                    <a:off x="3548080" y="4747005"/>
                    <a:ext cx="1292046" cy="13572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046" name="화살표: 오른쪽 1045">
                    <a:extLst>
                      <a:ext uri="{FF2B5EF4-FFF2-40B4-BE49-F238E27FC236}">
                        <a16:creationId xmlns:a16="http://schemas.microsoft.com/office/drawing/2014/main" id="{CFD87161-BFD6-3CE3-7E0C-6A1A7FC66BFD}"/>
                      </a:ext>
                    </a:extLst>
                  </p:cNvPr>
                  <p:cNvSpPr/>
                  <p:nvPr/>
                </p:nvSpPr>
                <p:spPr>
                  <a:xfrm>
                    <a:off x="2963252" y="5358481"/>
                    <a:ext cx="413669" cy="134249"/>
                  </a:xfrm>
                  <a:prstGeom prst="rightArrow">
                    <a:avLst/>
                  </a:prstGeom>
                  <a:solidFill>
                    <a:srgbClr val="605550"/>
                  </a:solidFill>
                  <a:ln w="3175">
                    <a:solidFill>
                      <a:srgbClr val="D4CFC5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043" name="TextBox 1042">
                  <a:extLst>
                    <a:ext uri="{FF2B5EF4-FFF2-40B4-BE49-F238E27FC236}">
                      <a16:creationId xmlns:a16="http://schemas.microsoft.com/office/drawing/2014/main" id="{036EAF0F-BFF2-7BFC-EE68-CE0A4817E7BC}"/>
                    </a:ext>
                  </a:extLst>
                </p:cNvPr>
                <p:cNvSpPr txBox="1"/>
                <p:nvPr/>
              </p:nvSpPr>
              <p:spPr>
                <a:xfrm>
                  <a:off x="2278224" y="6343645"/>
                  <a:ext cx="1954111" cy="215444"/>
                </a:xfrm>
                <a:prstGeom prst="rect">
                  <a:avLst/>
                </a:prstGeom>
                <a:noFill/>
              </p:spPr>
              <p:txBody>
                <a:bodyPr wrap="none" lIns="54000" rIns="54000" rtlCol="0">
                  <a:spAutoFit/>
                </a:bodyPr>
                <a:lstStyle/>
                <a:p>
                  <a:pPr algn="ctr"/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[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예시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: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리그 오브 레전드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/ </a:t>
                  </a:r>
                  <a:r>
                    <a:rPr lang="ko-KR" altLang="en-US" sz="800" dirty="0" err="1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사일러스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/ E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스킬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]</a:t>
                  </a:r>
                </a:p>
              </p:txBody>
            </p:sp>
          </p:grpSp>
        </p:grpSp>
        <p:grpSp>
          <p:nvGrpSpPr>
            <p:cNvPr id="1060" name="그룹 1059">
              <a:extLst>
                <a:ext uri="{FF2B5EF4-FFF2-40B4-BE49-F238E27FC236}">
                  <a16:creationId xmlns:a16="http://schemas.microsoft.com/office/drawing/2014/main" id="{DE7ABD9B-9B9C-E81F-50E7-D9DC18F20111}"/>
                </a:ext>
              </a:extLst>
            </p:cNvPr>
            <p:cNvGrpSpPr/>
            <p:nvPr/>
          </p:nvGrpSpPr>
          <p:grpSpPr>
            <a:xfrm>
              <a:off x="1460890" y="1179743"/>
              <a:ext cx="4096874" cy="728224"/>
              <a:chOff x="1460890" y="1179743"/>
              <a:chExt cx="4096874" cy="728224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E620B7F-8EBE-3A67-B830-AFD7CB61C7F1}"/>
                  </a:ext>
                </a:extLst>
              </p:cNvPr>
              <p:cNvSpPr txBox="1"/>
              <p:nvPr/>
            </p:nvSpPr>
            <p:spPr>
              <a:xfrm>
                <a:off x="1760250" y="1538635"/>
                <a:ext cx="3797514" cy="3693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변형이 가능한 무기를 사용하여 연금술의 전문가라는 느낌을 강조하였습니다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 algn="ctr"/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* NPC </a:t>
                </a:r>
                <a:r>
                  <a:rPr lang="ko-KR" altLang="en-US" sz="800" dirty="0" err="1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마리우의</a:t>
                </a:r>
                <a:r>
                  <a:rPr lang="ko-KR" altLang="en-US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무기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‘</a:t>
                </a:r>
                <a:r>
                  <a:rPr lang="ko-KR" altLang="en-US" sz="800" dirty="0" err="1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썬더스톰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’</a:t>
                </a:r>
                <a:r>
                  <a:rPr lang="ko-KR" altLang="en-US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과 같이 필요한 부분만 남긴 </a:t>
                </a:r>
                <a:r>
                  <a:rPr lang="ko-KR" altLang="en-US" sz="800" dirty="0" err="1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호문쿨루스입니다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</a:t>
                </a:r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FF7A8059-6542-6233-5BF0-03BF1F51519D}"/>
                  </a:ext>
                </a:extLst>
              </p:cNvPr>
              <p:cNvGrpSpPr/>
              <p:nvPr/>
            </p:nvGrpSpPr>
            <p:grpSpPr>
              <a:xfrm>
                <a:off x="1460890" y="1179743"/>
                <a:ext cx="1918381" cy="252890"/>
                <a:chOff x="1460890" y="1840379"/>
                <a:chExt cx="1918381" cy="25289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40EBA24B-BE61-A729-CC1D-9A99F3D08EBC}"/>
                    </a:ext>
                  </a:extLst>
                </p:cNvPr>
                <p:cNvSpPr txBox="1"/>
                <p:nvPr/>
              </p:nvSpPr>
              <p:spPr>
                <a:xfrm>
                  <a:off x="2078567" y="1840379"/>
                  <a:ext cx="1300704" cy="246221"/>
                </a:xfrm>
                <a:prstGeom prst="rect">
                  <a:avLst/>
                </a:prstGeom>
                <a:noFill/>
              </p:spPr>
              <p:txBody>
                <a:bodyPr wrap="none" lIns="144000" rIns="144000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무기 </a:t>
                  </a:r>
                  <a:r>
                    <a:rPr lang="en-US" altLang="ko-KR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‘</a:t>
                  </a:r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태블릿</a:t>
                  </a:r>
                  <a:r>
                    <a:rPr lang="en-US" altLang="ko-KR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’</a:t>
                  </a:r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의 변형</a:t>
                  </a:r>
                  <a:endParaRPr lang="en-US" altLang="ko-KR" sz="1000" dirty="0">
                    <a:solidFill>
                      <a:srgbClr val="EDEBE7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cxnSp>
              <p:nvCxnSpPr>
                <p:cNvPr id="27" name="직선 연결선 26">
                  <a:extLst>
                    <a:ext uri="{FF2B5EF4-FFF2-40B4-BE49-F238E27FC236}">
                      <a16:creationId xmlns:a16="http://schemas.microsoft.com/office/drawing/2014/main" id="{67E0ABA5-26A6-62C2-D589-ED5C93CFE3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62292" y="2093269"/>
                  <a:ext cx="1612021" cy="0"/>
                </a:xfrm>
                <a:prstGeom prst="line">
                  <a:avLst/>
                </a:prstGeom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" name="직사각형 4">
                  <a:extLst>
                    <a:ext uri="{FF2B5EF4-FFF2-40B4-BE49-F238E27FC236}">
                      <a16:creationId xmlns:a16="http://schemas.microsoft.com/office/drawing/2014/main" id="{105F918F-4AC5-BED4-262E-56A623CAD6C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460890" y="1845957"/>
                  <a:ext cx="622635" cy="247312"/>
                </a:xfrm>
                <a:prstGeom prst="rect">
                  <a:avLst/>
                </a:prstGeom>
                <a:solidFill>
                  <a:srgbClr val="605550"/>
                </a:solidFill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44000" tIns="46800" rIns="14400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rgbClr val="EDEBE7"/>
                      </a:solidFill>
                      <a:effectLst/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연금술</a:t>
                  </a:r>
                </a:p>
              </p:txBody>
            </p:sp>
          </p:grp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F6F505-DD1F-8125-A1E4-C298F1CA5B8E}"/>
              </a:ext>
            </a:extLst>
          </p:cNvPr>
          <p:cNvGrpSpPr/>
          <p:nvPr/>
        </p:nvGrpSpPr>
        <p:grpSpPr>
          <a:xfrm>
            <a:off x="6707982" y="1187971"/>
            <a:ext cx="4420149" cy="5410894"/>
            <a:chOff x="6707982" y="1187971"/>
            <a:chExt cx="4420149" cy="5410894"/>
          </a:xfrm>
        </p:grpSpPr>
        <p:grpSp>
          <p:nvGrpSpPr>
            <p:cNvPr id="1057" name="그룹 1056">
              <a:extLst>
                <a:ext uri="{FF2B5EF4-FFF2-40B4-BE49-F238E27FC236}">
                  <a16:creationId xmlns:a16="http://schemas.microsoft.com/office/drawing/2014/main" id="{C68B1A1E-112E-C652-C15F-79C413C895A1}"/>
                </a:ext>
              </a:extLst>
            </p:cNvPr>
            <p:cNvGrpSpPr/>
            <p:nvPr/>
          </p:nvGrpSpPr>
          <p:grpSpPr>
            <a:xfrm>
              <a:off x="6871952" y="2210696"/>
              <a:ext cx="3999235" cy="4388169"/>
              <a:chOff x="7382153" y="2210696"/>
              <a:chExt cx="3999235" cy="4388169"/>
            </a:xfrm>
          </p:grpSpPr>
          <p:grpSp>
            <p:nvGrpSpPr>
              <p:cNvPr id="113" name="그룹 112">
                <a:extLst>
                  <a:ext uri="{FF2B5EF4-FFF2-40B4-BE49-F238E27FC236}">
                    <a16:creationId xmlns:a16="http://schemas.microsoft.com/office/drawing/2014/main" id="{452C2440-55B1-755A-4F20-0AAD51AD5D0F}"/>
                  </a:ext>
                </a:extLst>
              </p:cNvPr>
              <p:cNvGrpSpPr/>
              <p:nvPr/>
            </p:nvGrpSpPr>
            <p:grpSpPr>
              <a:xfrm>
                <a:off x="7572653" y="2882790"/>
                <a:ext cx="3674325" cy="1546890"/>
                <a:chOff x="7038401" y="2522814"/>
                <a:chExt cx="3674325" cy="1546890"/>
              </a:xfrm>
            </p:grpSpPr>
            <p:grpSp>
              <p:nvGrpSpPr>
                <p:cNvPr id="1024" name="그룹 1023">
                  <a:extLst>
                    <a:ext uri="{FF2B5EF4-FFF2-40B4-BE49-F238E27FC236}">
                      <a16:creationId xmlns:a16="http://schemas.microsoft.com/office/drawing/2014/main" id="{1838234E-90E0-0FAE-4EC3-DCFE7DD6D08D}"/>
                    </a:ext>
                  </a:extLst>
                </p:cNvPr>
                <p:cNvGrpSpPr/>
                <p:nvPr/>
              </p:nvGrpSpPr>
              <p:grpSpPr>
                <a:xfrm>
                  <a:off x="7038401" y="2522814"/>
                  <a:ext cx="1328400" cy="1546890"/>
                  <a:chOff x="6725871" y="2152901"/>
                  <a:chExt cx="1328400" cy="1546890"/>
                </a:xfrm>
              </p:grpSpPr>
              <p:sp>
                <p:nvSpPr>
                  <p:cNvPr id="1033" name="TextBox 1032">
                    <a:extLst>
                      <a:ext uri="{FF2B5EF4-FFF2-40B4-BE49-F238E27FC236}">
                        <a16:creationId xmlns:a16="http://schemas.microsoft.com/office/drawing/2014/main" id="{1F636FD9-61B9-22B0-A74F-480110661047}"/>
                      </a:ext>
                    </a:extLst>
                  </p:cNvPr>
                  <p:cNvSpPr txBox="1"/>
                  <p:nvPr/>
                </p:nvSpPr>
                <p:spPr>
                  <a:xfrm>
                    <a:off x="7076659" y="3484347"/>
                    <a:ext cx="626825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황도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12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궁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34" name="그림 1033" descr="원, 스크린샷, 예술, 디자인이(가) 표시된 사진&#10;&#10;자동 생성된 설명">
                    <a:extLst>
                      <a:ext uri="{FF2B5EF4-FFF2-40B4-BE49-F238E27FC236}">
                        <a16:creationId xmlns:a16="http://schemas.microsoft.com/office/drawing/2014/main" id="{93B33AAF-4FA7-8E92-DF4C-15F0C821E5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725871" y="2152901"/>
                    <a:ext cx="1328400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</p:grpSp>
            <p:grpSp>
              <p:nvGrpSpPr>
                <p:cNvPr id="1025" name="그룹 1024">
                  <a:extLst>
                    <a:ext uri="{FF2B5EF4-FFF2-40B4-BE49-F238E27FC236}">
                      <a16:creationId xmlns:a16="http://schemas.microsoft.com/office/drawing/2014/main" id="{F33D3EC9-EFBA-8259-9DC9-07B3260F6DAE}"/>
                    </a:ext>
                  </a:extLst>
                </p:cNvPr>
                <p:cNvGrpSpPr/>
                <p:nvPr/>
              </p:nvGrpSpPr>
              <p:grpSpPr>
                <a:xfrm>
                  <a:off x="8630370" y="2522814"/>
                  <a:ext cx="2082356" cy="1546890"/>
                  <a:chOff x="8317840" y="2152901"/>
                  <a:chExt cx="2082356" cy="1546890"/>
                </a:xfrm>
              </p:grpSpPr>
              <p:pic>
                <p:nvPicPr>
                  <p:cNvPr id="1031" name="그림 1030">
                    <a:extLst>
                      <a:ext uri="{FF2B5EF4-FFF2-40B4-BE49-F238E27FC236}">
                        <a16:creationId xmlns:a16="http://schemas.microsoft.com/office/drawing/2014/main" id="{50995401-20B5-78EC-23AD-CEE9ABD0C9B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8317840" y="2152901"/>
                    <a:ext cx="2082356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032" name="TextBox 1031">
                    <a:extLst>
                      <a:ext uri="{FF2B5EF4-FFF2-40B4-BE49-F238E27FC236}">
                        <a16:creationId xmlns:a16="http://schemas.microsoft.com/office/drawing/2014/main" id="{EAD148B4-A24C-D59C-586B-D97CB2AC5651}"/>
                      </a:ext>
                    </a:extLst>
                  </p:cNvPr>
                  <p:cNvSpPr txBox="1"/>
                  <p:nvPr/>
                </p:nvSpPr>
                <p:spPr>
                  <a:xfrm>
                    <a:off x="8940610" y="3484347"/>
                    <a:ext cx="836818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예시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: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사자자리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  <p:pic>
              <p:nvPicPr>
                <p:cNvPr id="1027" name="그림 1026" descr="원, 스크린샷, 예술, 디자인이(가) 표시된 사진&#10;&#10;자동 생성된 설명">
                  <a:extLst>
                    <a:ext uri="{FF2B5EF4-FFF2-40B4-BE49-F238E27FC236}">
                      <a16:creationId xmlns:a16="http://schemas.microsoft.com/office/drawing/2014/main" id="{EF37CF2B-ACB1-8602-FC3E-8F631D71FE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ackgroundRemoval t="10000" b="90000" l="10000" r="90000">
                              <a14:foregroundMark x1="57745" y1="41033" x2="74321" y2="27174"/>
                              <a14:foregroundMark x1="69429" y1="28804" x2="73098" y2="21467"/>
                              <a14:foregroundMark x1="73913" y1="19837" x2="67120" y2="27853"/>
                              <a14:foregroundMark x1="66168" y1="27853" x2="72690" y2="20924"/>
                              <a14:foregroundMark x1="73370" y1="17255" x2="69158" y2="23777"/>
                              <a14:foregroundMark x1="74321" y1="14674" x2="77174" y2="19837"/>
                              <a14:foregroundMark x1="76087" y1="15761" x2="84103" y2="23641"/>
                              <a14:foregroundMark x1="75408" y1="13587" x2="82880" y2="19293"/>
                              <a14:foregroundMark x1="75679" y1="14946" x2="85462" y2="23777"/>
                              <a14:foregroundMark x1="85190" y1="21739" x2="87908" y2="25000"/>
                              <a14:backgroundMark x1="58016" y1="48505" x2="97418" y2="38587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4761" t="9779" r="8670" b="54998"/>
                <a:stretch/>
              </p:blipFill>
              <p:spPr>
                <a:xfrm>
                  <a:off x="7765843" y="2652713"/>
                  <a:ext cx="485776" cy="467910"/>
                </a:xfrm>
                <a:prstGeom prst="rect">
                  <a:avLst/>
                </a:prstGeom>
                <a:ln w="3175">
                  <a:noFill/>
                </a:ln>
                <a:effectLst>
                  <a:glow rad="63500">
                    <a:srgbClr val="FBE8A5"/>
                  </a:glow>
                </a:effectLst>
              </p:spPr>
            </p:pic>
            <p:grpSp>
              <p:nvGrpSpPr>
                <p:cNvPr id="1028" name="그룹 1027">
                  <a:extLst>
                    <a:ext uri="{FF2B5EF4-FFF2-40B4-BE49-F238E27FC236}">
                      <a16:creationId xmlns:a16="http://schemas.microsoft.com/office/drawing/2014/main" id="{5B1A176E-CA43-4B7B-263A-A2070B0769CC}"/>
                    </a:ext>
                  </a:extLst>
                </p:cNvPr>
                <p:cNvGrpSpPr/>
                <p:nvPr/>
              </p:nvGrpSpPr>
              <p:grpSpPr>
                <a:xfrm>
                  <a:off x="8072337" y="2803247"/>
                  <a:ext cx="763239" cy="96532"/>
                  <a:chOff x="7777676" y="2826544"/>
                  <a:chExt cx="763239" cy="96532"/>
                </a:xfrm>
                <a:solidFill>
                  <a:srgbClr val="00022F"/>
                </a:solidFill>
                <a:effectLst>
                  <a:glow rad="25400">
                    <a:schemeClr val="bg1"/>
                  </a:glow>
                </a:effectLst>
              </p:grpSpPr>
              <p:cxnSp>
                <p:nvCxnSpPr>
                  <p:cNvPr id="1029" name="직선 화살표 연결선 1028">
                    <a:extLst>
                      <a:ext uri="{FF2B5EF4-FFF2-40B4-BE49-F238E27FC236}">
                        <a16:creationId xmlns:a16="http://schemas.microsoft.com/office/drawing/2014/main" id="{967B121D-352A-C64C-F961-2C6D6F3481A7}"/>
                      </a:ext>
                    </a:extLst>
                  </p:cNvPr>
                  <p:cNvCxnSpPr>
                    <a:cxnSpLocks/>
                    <a:stCxn id="1030" idx="6"/>
                  </p:cNvCxnSpPr>
                  <p:nvPr/>
                </p:nvCxnSpPr>
                <p:spPr>
                  <a:xfrm>
                    <a:off x="7874208" y="2874810"/>
                    <a:ext cx="666707" cy="0"/>
                  </a:xfrm>
                  <a:prstGeom prst="straightConnector1">
                    <a:avLst/>
                  </a:prstGeom>
                  <a:grpFill/>
                  <a:ln w="22225">
                    <a:solidFill>
                      <a:srgbClr val="605550"/>
                    </a:solidFill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30" name="타원 1029">
                    <a:extLst>
                      <a:ext uri="{FF2B5EF4-FFF2-40B4-BE49-F238E27FC236}">
                        <a16:creationId xmlns:a16="http://schemas.microsoft.com/office/drawing/2014/main" id="{743C45DA-3C70-9B04-AF66-0C9C2F442794}"/>
                      </a:ext>
                    </a:extLst>
                  </p:cNvPr>
                  <p:cNvSpPr/>
                  <p:nvPr/>
                </p:nvSpPr>
                <p:spPr>
                  <a:xfrm>
                    <a:off x="7777676" y="2826544"/>
                    <a:ext cx="96532" cy="96532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rgbClr val="6055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grpSp>
            <p:nvGrpSpPr>
              <p:cNvPr id="1055" name="그룹 1054">
                <a:extLst>
                  <a:ext uri="{FF2B5EF4-FFF2-40B4-BE49-F238E27FC236}">
                    <a16:creationId xmlns:a16="http://schemas.microsoft.com/office/drawing/2014/main" id="{80DF13D8-02C4-B8A9-7564-C47E0E787D8D}"/>
                  </a:ext>
                </a:extLst>
              </p:cNvPr>
              <p:cNvGrpSpPr/>
              <p:nvPr/>
            </p:nvGrpSpPr>
            <p:grpSpPr>
              <a:xfrm>
                <a:off x="7382153" y="4521268"/>
                <a:ext cx="3696268" cy="462127"/>
                <a:chOff x="7382153" y="4521268"/>
                <a:chExt cx="3696268" cy="462127"/>
              </a:xfrm>
            </p:grpSpPr>
            <p:sp>
              <p:nvSpPr>
                <p:cNvPr id="125" name="TextBox 124">
                  <a:extLst>
                    <a:ext uri="{FF2B5EF4-FFF2-40B4-BE49-F238E27FC236}">
                      <a16:creationId xmlns:a16="http://schemas.microsoft.com/office/drawing/2014/main" id="{1507FCBE-3C57-7F1E-0B22-3CA5DE893037}"/>
                    </a:ext>
                  </a:extLst>
                </p:cNvPr>
                <p:cNvSpPr txBox="1"/>
                <p:nvPr/>
              </p:nvSpPr>
              <p:spPr>
                <a:xfrm>
                  <a:off x="7382153" y="4521268"/>
                  <a:ext cx="706925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(2)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다양한 현상</a:t>
                  </a:r>
                  <a:endPara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126" name="TextBox 125">
                  <a:extLst>
                    <a:ext uri="{FF2B5EF4-FFF2-40B4-BE49-F238E27FC236}">
                      <a16:creationId xmlns:a16="http://schemas.microsoft.com/office/drawing/2014/main" id="{9C2B50CD-EBAC-F325-C8D3-E0AE2C1B342A}"/>
                    </a:ext>
                  </a:extLst>
                </p:cNvPr>
                <p:cNvSpPr txBox="1"/>
                <p:nvPr/>
              </p:nvSpPr>
              <p:spPr>
                <a:xfrm>
                  <a:off x="7572653" y="4752563"/>
                  <a:ext cx="3505768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유성우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오로라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성운 등 우주와 관련된 여러 현상들을 컨셉으로 설정합니다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1056" name="그룹 1055">
                <a:extLst>
                  <a:ext uri="{FF2B5EF4-FFF2-40B4-BE49-F238E27FC236}">
                    <a16:creationId xmlns:a16="http://schemas.microsoft.com/office/drawing/2014/main" id="{27F9B8CB-E602-FB16-344B-E6484AE52A04}"/>
                  </a:ext>
                </a:extLst>
              </p:cNvPr>
              <p:cNvGrpSpPr/>
              <p:nvPr/>
            </p:nvGrpSpPr>
            <p:grpSpPr>
              <a:xfrm>
                <a:off x="7382153" y="2210696"/>
                <a:ext cx="3999235" cy="597698"/>
                <a:chOff x="7382153" y="2210696"/>
                <a:chExt cx="3999235" cy="597698"/>
              </a:xfrm>
            </p:grpSpPr>
            <p:sp>
              <p:nvSpPr>
                <p:cNvPr id="123" name="TextBox 122">
                  <a:extLst>
                    <a:ext uri="{FF2B5EF4-FFF2-40B4-BE49-F238E27FC236}">
                      <a16:creationId xmlns:a16="http://schemas.microsoft.com/office/drawing/2014/main" id="{7CFEC23C-E965-73AB-B866-FED60183837C}"/>
                    </a:ext>
                  </a:extLst>
                </p:cNvPr>
                <p:cNvSpPr txBox="1"/>
                <p:nvPr/>
              </p:nvSpPr>
              <p:spPr>
                <a:xfrm>
                  <a:off x="7382153" y="2210696"/>
                  <a:ext cx="1189428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(1)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천체 마법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태양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달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)</a:t>
                  </a:r>
                </a:p>
              </p:txBody>
            </p:sp>
            <p:sp>
              <p:nvSpPr>
                <p:cNvPr id="124" name="TextBox 123">
                  <a:extLst>
                    <a:ext uri="{FF2B5EF4-FFF2-40B4-BE49-F238E27FC236}">
                      <a16:creationId xmlns:a16="http://schemas.microsoft.com/office/drawing/2014/main" id="{DAEC1E7C-4D66-CAC0-5DB4-6549A620CEA2}"/>
                    </a:ext>
                  </a:extLst>
                </p:cNvPr>
                <p:cNvSpPr txBox="1"/>
                <p:nvPr/>
              </p:nvSpPr>
              <p:spPr>
                <a:xfrm>
                  <a:off x="7572653" y="2439062"/>
                  <a:ext cx="3808735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별들을 주변에 흩뿌리거나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캐릭터 스스로 빛나는 별이 되어 별자리의 중심이 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  <a:endParaRPr lang="en-US" altLang="ko-KR" sz="3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별자리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황도 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12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궁 등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),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태양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/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달의 특성을 활용합니다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id="{BF410315-8A10-53EF-8E37-AECFF71D2CEB}"/>
                  </a:ext>
                </a:extLst>
              </p:cNvPr>
              <p:cNvGrpSpPr/>
              <p:nvPr/>
            </p:nvGrpSpPr>
            <p:grpSpPr>
              <a:xfrm>
                <a:off x="7572653" y="5017479"/>
                <a:ext cx="3674325" cy="1581386"/>
                <a:chOff x="7038400" y="4697609"/>
                <a:chExt cx="3674325" cy="1581386"/>
              </a:xfrm>
            </p:grpSpPr>
            <p:grpSp>
              <p:nvGrpSpPr>
                <p:cNvPr id="117" name="그룹 116">
                  <a:extLst>
                    <a:ext uri="{FF2B5EF4-FFF2-40B4-BE49-F238E27FC236}">
                      <a16:creationId xmlns:a16="http://schemas.microsoft.com/office/drawing/2014/main" id="{4DD6D16B-B90E-70E9-1F96-57A49D71A2A1}"/>
                    </a:ext>
                  </a:extLst>
                </p:cNvPr>
                <p:cNvGrpSpPr/>
                <p:nvPr/>
              </p:nvGrpSpPr>
              <p:grpSpPr>
                <a:xfrm>
                  <a:off x="7038400" y="4697815"/>
                  <a:ext cx="1328401" cy="1581180"/>
                  <a:chOff x="7038400" y="4697815"/>
                  <a:chExt cx="1328401" cy="1581180"/>
                </a:xfrm>
              </p:grpSpPr>
              <p:pic>
                <p:nvPicPr>
                  <p:cNvPr id="121" name="그림 120" descr="하늘, 야외, 나무, 천체이(가) 표시된 사진&#10;&#10;자동 생성된 설명">
                    <a:extLst>
                      <a:ext uri="{FF2B5EF4-FFF2-40B4-BE49-F238E27FC236}">
                        <a16:creationId xmlns:a16="http://schemas.microsoft.com/office/drawing/2014/main" id="{D477F6A0-1CAE-2C6C-A0FF-C9CCA06BCC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2271" b="20520"/>
                  <a:stretch/>
                </p:blipFill>
                <p:spPr>
                  <a:xfrm>
                    <a:off x="7038400" y="4697815"/>
                    <a:ext cx="1328401" cy="1357097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06723B42-64BB-5B93-3395-6074987968CD}"/>
                      </a:ext>
                    </a:extLst>
                  </p:cNvPr>
                  <p:cNvSpPr txBox="1"/>
                  <p:nvPr/>
                </p:nvSpPr>
                <p:spPr>
                  <a:xfrm>
                    <a:off x="7454911" y="6063551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유성우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  <p:grpSp>
              <p:nvGrpSpPr>
                <p:cNvPr id="118" name="그룹 117">
                  <a:extLst>
                    <a:ext uri="{FF2B5EF4-FFF2-40B4-BE49-F238E27FC236}">
                      <a16:creationId xmlns:a16="http://schemas.microsoft.com/office/drawing/2014/main" id="{DA369B99-B0AA-4002-53EF-25C89FD59E64}"/>
                    </a:ext>
                  </a:extLst>
                </p:cNvPr>
                <p:cNvGrpSpPr/>
                <p:nvPr/>
              </p:nvGrpSpPr>
              <p:grpSpPr>
                <a:xfrm>
                  <a:off x="8630369" y="4697609"/>
                  <a:ext cx="2082356" cy="1581386"/>
                  <a:chOff x="8630369" y="4697609"/>
                  <a:chExt cx="2082356" cy="1581386"/>
                </a:xfrm>
              </p:grpSpPr>
              <p:pic>
                <p:nvPicPr>
                  <p:cNvPr id="119" name="그림 118" descr="오로라, 자연, 하늘, 그린이(가) 표시된 사진&#10;&#10;자동 생성된 설명">
                    <a:extLst>
                      <a:ext uri="{FF2B5EF4-FFF2-40B4-BE49-F238E27FC236}">
                        <a16:creationId xmlns:a16="http://schemas.microsoft.com/office/drawing/2014/main" id="{F8CE16AB-1189-A625-B40D-985339658D7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772"/>
                  <a:stretch/>
                </p:blipFill>
                <p:spPr>
                  <a:xfrm>
                    <a:off x="8630369" y="4697609"/>
                    <a:ext cx="2082356" cy="13572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20" name="TextBox 119">
                    <a:extLst>
                      <a:ext uri="{FF2B5EF4-FFF2-40B4-BE49-F238E27FC236}">
                        <a16:creationId xmlns:a16="http://schemas.microsoft.com/office/drawing/2014/main" id="{3D3D49FE-B344-169D-5853-8C8A55865E6E}"/>
                      </a:ext>
                    </a:extLst>
                  </p:cNvPr>
                  <p:cNvSpPr txBox="1"/>
                  <p:nvPr/>
                </p:nvSpPr>
                <p:spPr>
                  <a:xfrm>
                    <a:off x="9423858" y="6063551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오로라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</p:grp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6F51CD5-DCBE-F54A-E685-BB63231A129E}"/>
                </a:ext>
              </a:extLst>
            </p:cNvPr>
            <p:cNvGrpSpPr/>
            <p:nvPr/>
          </p:nvGrpSpPr>
          <p:grpSpPr>
            <a:xfrm>
              <a:off x="6707982" y="1187971"/>
              <a:ext cx="4420149" cy="832667"/>
              <a:chOff x="6707982" y="1187971"/>
              <a:chExt cx="4420149" cy="832667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84B61478-5588-BBA8-63FE-3536EF5BC619}"/>
                  </a:ext>
                </a:extLst>
              </p:cNvPr>
              <p:cNvGrpSpPr/>
              <p:nvPr/>
            </p:nvGrpSpPr>
            <p:grpSpPr>
              <a:xfrm>
                <a:off x="6707982" y="1425964"/>
                <a:ext cx="4420149" cy="594674"/>
                <a:chOff x="6707982" y="1425964"/>
                <a:chExt cx="4420149" cy="594674"/>
              </a:xfrm>
            </p:grpSpPr>
            <p:sp>
              <p:nvSpPr>
                <p:cNvPr id="97" name="직사각형 96">
                  <a:extLst>
                    <a:ext uri="{FF2B5EF4-FFF2-40B4-BE49-F238E27FC236}">
                      <a16:creationId xmlns:a16="http://schemas.microsoft.com/office/drawing/2014/main" id="{A4355020-6E6F-0455-75B6-59D567D5EE72}"/>
                    </a:ext>
                  </a:extLst>
                </p:cNvPr>
                <p:cNvSpPr/>
                <p:nvPr/>
              </p:nvSpPr>
              <p:spPr>
                <a:xfrm>
                  <a:off x="6707982" y="1425964"/>
                  <a:ext cx="4420149" cy="594674"/>
                </a:xfrm>
                <a:prstGeom prst="rect">
                  <a:avLst/>
                </a:prstGeom>
                <a:solidFill>
                  <a:srgbClr val="14181A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noFill/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0B427FF3-3ED0-5F88-D8BB-95032F33DA20}"/>
                    </a:ext>
                  </a:extLst>
                </p:cNvPr>
                <p:cNvSpPr txBox="1"/>
                <p:nvPr/>
              </p:nvSpPr>
              <p:spPr>
                <a:xfrm>
                  <a:off x="7074603" y="1538635"/>
                  <a:ext cx="3686907" cy="3693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우주의 신비로움이 느껴지는 스킬들과 화려한 이펙트를 가진 클래스입니다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  <a:b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</a:b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*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별과 별자리를 위주로 활용합니다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 </a:t>
                  </a:r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E5653339-7D63-2527-E5B7-52B67808CEAB}"/>
                  </a:ext>
                </a:extLst>
              </p:cNvPr>
              <p:cNvGrpSpPr/>
              <p:nvPr/>
            </p:nvGrpSpPr>
            <p:grpSpPr>
              <a:xfrm>
                <a:off x="6707982" y="1187971"/>
                <a:ext cx="1862425" cy="249276"/>
                <a:chOff x="6707982" y="1187971"/>
                <a:chExt cx="1862425" cy="249276"/>
              </a:xfrm>
            </p:grpSpPr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48A9E3F2-B05F-D247-12AA-4D89FEDA23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19300" y="1437247"/>
                  <a:ext cx="1551107" cy="0"/>
                </a:xfrm>
                <a:prstGeom prst="line">
                  <a:avLst/>
                </a:prstGeom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23EBCAE3-4067-E0A4-B720-5B3D8F56A23D}"/>
                    </a:ext>
                  </a:extLst>
                </p:cNvPr>
                <p:cNvSpPr txBox="1"/>
                <p:nvPr/>
              </p:nvSpPr>
              <p:spPr>
                <a:xfrm>
                  <a:off x="7330617" y="1187971"/>
                  <a:ext cx="1239790" cy="246221"/>
                </a:xfrm>
                <a:prstGeom prst="rect">
                  <a:avLst/>
                </a:prstGeom>
                <a:noFill/>
              </p:spPr>
              <p:txBody>
                <a:bodyPr wrap="none" lIns="144000" rIns="144000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우주의 천체와 현상</a:t>
                  </a:r>
                  <a:endParaRPr lang="en-US" altLang="ko-KR" sz="1000" dirty="0">
                    <a:solidFill>
                      <a:srgbClr val="EDEBE7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4A183250-8B6E-E17D-A8BD-A608CE61AE4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707982" y="1191026"/>
                  <a:ext cx="622635" cy="246221"/>
                </a:xfrm>
                <a:prstGeom prst="rect">
                  <a:avLst/>
                </a:prstGeom>
                <a:solidFill>
                  <a:srgbClr val="00022F"/>
                </a:solidFill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44000" rIns="14400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rgbClr val="EDEBE7"/>
                      </a:solidFill>
                      <a:effectLst/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점성술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07571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224EF-E258-D669-8EB9-FA8002BDF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만화 영화, CG 아트워크, 가상의 캐릭터, 의상 디자인이(가) 표시된 사진&#10;&#10;자동 생성된 설명">
            <a:extLst>
              <a:ext uri="{FF2B5EF4-FFF2-40B4-BE49-F238E27FC236}">
                <a16:creationId xmlns:a16="http://schemas.microsoft.com/office/drawing/2014/main" id="{8527AF86-2A56-9391-DF8C-FE9A0D65B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" t="4100" r="55970" b="3023"/>
          <a:stretch/>
        </p:blipFill>
        <p:spPr>
          <a:xfrm>
            <a:off x="1141943" y="654119"/>
            <a:ext cx="4830063" cy="6011689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E111FCC0-7BFE-F5D3-D4CE-A7498020423E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FE13048-DB41-2E2B-C089-B40F31D67EE4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72D60E4D-A2D7-A36A-43A6-FBE34EFD59A5}"/>
              </a:ext>
            </a:extLst>
          </p:cNvPr>
          <p:cNvCxnSpPr>
            <a:cxnSpLocks/>
          </p:cNvCxnSpPr>
          <p:nvPr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08EE13F-7288-29C2-7E6F-9BA746C40E68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9A6B2728-346A-0D3B-617A-4BD658E6318F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FF8D7F40-2F94-811C-7E33-175FA27F2E2A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5EC3EE6F-878A-A7E0-F1D3-C294E8344CC3}"/>
                </a:ext>
              </a:extLst>
            </p:cNvPr>
            <p:cNvSpPr txBox="1"/>
            <p:nvPr/>
          </p:nvSpPr>
          <p:spPr>
            <a:xfrm>
              <a:off x="1637797" y="708257"/>
              <a:ext cx="312703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소개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9299D87-E928-9E9A-7CD8-EA73BC2726FF}"/>
              </a:ext>
            </a:extLst>
          </p:cNvPr>
          <p:cNvSpPr txBox="1"/>
          <p:nvPr/>
        </p:nvSpPr>
        <p:spPr>
          <a:xfrm>
            <a:off x="3750877" y="-1172334"/>
            <a:ext cx="2903921" cy="101566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소개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컨셉이미지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클래스 아이콘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뿌리 클래스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특화 계수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ko-KR" altLang="en-US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6821C840-28AB-7586-1157-C280CF51F66A}"/>
              </a:ext>
            </a:extLst>
          </p:cNvPr>
          <p:cNvGrpSpPr/>
          <p:nvPr/>
        </p:nvGrpSpPr>
        <p:grpSpPr>
          <a:xfrm>
            <a:off x="5840173" y="785026"/>
            <a:ext cx="5907188" cy="913121"/>
            <a:chOff x="5840173" y="785026"/>
            <a:chExt cx="5907188" cy="91312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B5043FD-ADEA-E9D1-A31B-3A3D245EBD71}"/>
                </a:ext>
              </a:extLst>
            </p:cNvPr>
            <p:cNvSpPr txBox="1"/>
            <p:nvPr/>
          </p:nvSpPr>
          <p:spPr>
            <a:xfrm>
              <a:off x="5840173" y="785026"/>
              <a:ext cx="5317481" cy="3693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“</a:t>
              </a:r>
              <a:r>
                <a:rPr lang="ko-KR" altLang="en-US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우리는 더욱 발전할 것입니다</a:t>
              </a:r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 </a:t>
              </a:r>
              <a:r>
                <a:rPr lang="ko-KR" altLang="en-US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우주의 진리를 통해</a:t>
              </a:r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.”</a:t>
              </a:r>
              <a:endParaRPr lang="ko-KR" altLang="en-US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DEB924-DF5E-EB44-6BDF-5725F56920DA}"/>
                </a:ext>
              </a:extLst>
            </p:cNvPr>
            <p:cNvSpPr txBox="1"/>
            <p:nvPr/>
          </p:nvSpPr>
          <p:spPr>
            <a:xfrm>
              <a:off x="5946691" y="1170759"/>
              <a:ext cx="5800670" cy="527388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아스트로맨서는 연금술과 점성술을 사용하는 클래스입니다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연금술로 마법진을 그려 우주의 현상들을 재현하거나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별자리가 가진 신비로운 힘으로 강력한 피해를 줍니다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7EAF1C7B-E381-568F-C8C4-8B977CEAD6BA}"/>
              </a:ext>
            </a:extLst>
          </p:cNvPr>
          <p:cNvSpPr/>
          <p:nvPr/>
        </p:nvSpPr>
        <p:spPr>
          <a:xfrm>
            <a:off x="5946691" y="3542165"/>
            <a:ext cx="2788920" cy="1287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06809B-28C3-99BF-871B-3D55009FB596}"/>
              </a:ext>
            </a:extLst>
          </p:cNvPr>
          <p:cNvSpPr txBox="1"/>
          <p:nvPr/>
        </p:nvSpPr>
        <p:spPr>
          <a:xfrm>
            <a:off x="6609268" y="3998070"/>
            <a:ext cx="11015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 이미지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954757-BF08-1E9F-FFC8-A81FF4009C03}"/>
              </a:ext>
            </a:extLst>
          </p:cNvPr>
          <p:cNvSpPr txBox="1"/>
          <p:nvPr/>
        </p:nvSpPr>
        <p:spPr>
          <a:xfrm>
            <a:off x="6492200" y="4925837"/>
            <a:ext cx="1681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 </a:t>
            </a:r>
            <a:r>
              <a:rPr lang="en-US" altLang="ko-KR" sz="10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| </a:t>
            </a:r>
            <a:r>
              <a:rPr lang="ko-KR" altLang="en-US" sz="1000" dirty="0" err="1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아스트랄</a:t>
            </a:r>
            <a:r>
              <a:rPr lang="en-US" altLang="ko-KR" sz="10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0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레코드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A388BDF-D495-D957-03A2-59CB63422D92}"/>
              </a:ext>
            </a:extLst>
          </p:cNvPr>
          <p:cNvGrpSpPr/>
          <p:nvPr/>
        </p:nvGrpSpPr>
        <p:grpSpPr>
          <a:xfrm>
            <a:off x="9710255" y="3462037"/>
            <a:ext cx="1447399" cy="1710021"/>
            <a:chOff x="9271706" y="4825279"/>
            <a:chExt cx="1447399" cy="171002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521590-89D8-ED1B-80CE-929B2FEB2B4B}"/>
                </a:ext>
              </a:extLst>
            </p:cNvPr>
            <p:cNvSpPr txBox="1"/>
            <p:nvPr/>
          </p:nvSpPr>
          <p:spPr>
            <a:xfrm>
              <a:off x="9447018" y="6289079"/>
              <a:ext cx="1096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대표 무기 </a:t>
              </a:r>
              <a:r>
                <a:rPr lang="en-US" altLang="ko-KR" sz="10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| </a:t>
              </a:r>
              <a:r>
                <a:rPr lang="ko-KR" altLang="en-US" sz="10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태블릿</a:t>
              </a:r>
            </a:p>
          </p:txBody>
        </p:sp>
        <p:pic>
          <p:nvPicPr>
            <p:cNvPr id="12" name="그림 11" descr="장치, 시계, 나침반, 측정기이(가) 표시된 사진&#10;&#10;자동 생성된 설명">
              <a:extLst>
                <a:ext uri="{FF2B5EF4-FFF2-40B4-BE49-F238E27FC236}">
                  <a16:creationId xmlns:a16="http://schemas.microsoft.com/office/drawing/2014/main" id="{CAEE31D6-E214-FB85-52F3-E47400DFE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71706" y="4825279"/>
              <a:ext cx="1447399" cy="1447399"/>
            </a:xfrm>
            <a:prstGeom prst="rect">
              <a:avLst/>
            </a:prstGeom>
          </p:spPr>
        </p:pic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7E69F6AB-B39C-2863-4804-FE8CC8549687}"/>
              </a:ext>
            </a:extLst>
          </p:cNvPr>
          <p:cNvGrpSpPr/>
          <p:nvPr/>
        </p:nvGrpSpPr>
        <p:grpSpPr>
          <a:xfrm>
            <a:off x="5946691" y="1876013"/>
            <a:ext cx="5800670" cy="1379440"/>
            <a:chOff x="5946691" y="1876013"/>
            <a:chExt cx="5800670" cy="137944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C023392-68FD-220B-51FB-47EC54CD330B}"/>
                </a:ext>
              </a:extLst>
            </p:cNvPr>
            <p:cNvSpPr txBox="1"/>
            <p:nvPr/>
          </p:nvSpPr>
          <p:spPr>
            <a:xfrm>
              <a:off x="5946691" y="1876013"/>
              <a:ext cx="1378904" cy="400110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en-US" altLang="ko-KR" sz="2000" b="1" spc="100" dirty="0">
                  <a:solidFill>
                    <a:srgbClr val="D1AB84"/>
                  </a:solidFill>
                  <a:latin typeface="Cinzel" panose="00000500000000000000" pitchFamily="50" charset="0"/>
                  <a:ea typeface="나눔명조 ExtraBold" panose="02020603020101020101" pitchFamily="18" charset="-127"/>
                </a:rPr>
                <a:t>IDENTITY</a:t>
              </a:r>
              <a:endParaRPr lang="ko-KR" altLang="en-US" sz="2000" b="1" spc="100" dirty="0">
                <a:solidFill>
                  <a:srgbClr val="D1AB84"/>
                </a:solidFill>
                <a:latin typeface="Cinzel" panose="00000500000000000000" pitchFamily="50" charset="0"/>
                <a:ea typeface="나눔명조 ExtraBold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922DEF4-DD33-1955-36B4-4692E7DCD180}"/>
                </a:ext>
              </a:extLst>
            </p:cNvPr>
            <p:cNvSpPr txBox="1"/>
            <p:nvPr/>
          </p:nvSpPr>
          <p:spPr>
            <a:xfrm>
              <a:off x="5946691" y="2266400"/>
              <a:ext cx="5800670" cy="98905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00" dirty="0" err="1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아스트랄</a:t>
              </a:r>
              <a:r>
                <a:rPr lang="ko-KR" altLang="en-US" sz="10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레코드 </a:t>
              </a:r>
              <a:r>
                <a:rPr lang="ko-KR" altLang="en-US" sz="1000" dirty="0" err="1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아스트랄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게이지를 채워 기록 모드에 진입하면 사용한 스킬을 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개 기록할 수 있습니다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기록한 스킬의 양상에 따라 다른 버프 효과를 얻을 수 있습니다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 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또한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기록된 두 스킬의 양상이 일치한다면 클러스터 스킬을 사용할 수 있습니다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스킬의 양상은 총 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가지로 구성되어 있고 상황에 맞게 스킬을 기록하면 전략적인 전투를 할 수 있습니다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D03ACEB-47E9-2628-0D9E-D177A72AE63B}"/>
              </a:ext>
            </a:extLst>
          </p:cNvPr>
          <p:cNvGrpSpPr/>
          <p:nvPr/>
        </p:nvGrpSpPr>
        <p:grpSpPr>
          <a:xfrm>
            <a:off x="5987231" y="5412428"/>
            <a:ext cx="5713309" cy="1179032"/>
            <a:chOff x="5987231" y="5393575"/>
            <a:chExt cx="5713309" cy="117903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220D055-69B0-8C2A-7891-CDBDC8111A8D}"/>
                </a:ext>
              </a:extLst>
            </p:cNvPr>
            <p:cNvSpPr/>
            <p:nvPr/>
          </p:nvSpPr>
          <p:spPr>
            <a:xfrm>
              <a:off x="5987231" y="5393575"/>
              <a:ext cx="5713309" cy="1179032"/>
            </a:xfrm>
            <a:prstGeom prst="rect">
              <a:avLst/>
            </a:prstGeom>
            <a:solidFill>
              <a:srgbClr val="14181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A5FC23A5-0FFB-680C-A5DF-596EB4D222F0}"/>
                </a:ext>
              </a:extLst>
            </p:cNvPr>
            <p:cNvGrpSpPr/>
            <p:nvPr/>
          </p:nvGrpSpPr>
          <p:grpSpPr>
            <a:xfrm>
              <a:off x="6150412" y="5532224"/>
              <a:ext cx="2952873" cy="901735"/>
              <a:chOff x="6062211" y="5426622"/>
              <a:chExt cx="2952873" cy="901735"/>
            </a:xfrm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F3BCF090-6C38-84C6-0A2B-CACFF8A3C574}"/>
                  </a:ext>
                </a:extLst>
              </p:cNvPr>
              <p:cNvGrpSpPr/>
              <p:nvPr/>
            </p:nvGrpSpPr>
            <p:grpSpPr>
              <a:xfrm>
                <a:off x="6121572" y="5642660"/>
                <a:ext cx="2893512" cy="685697"/>
                <a:chOff x="2111559" y="4713582"/>
                <a:chExt cx="2893512" cy="685697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F45E1C96-2E5F-399F-5EAC-E2D93D791D58}"/>
                    </a:ext>
                  </a:extLst>
                </p:cNvPr>
                <p:cNvSpPr txBox="1"/>
                <p:nvPr/>
              </p:nvSpPr>
              <p:spPr>
                <a:xfrm>
                  <a:off x="2111559" y="4713582"/>
                  <a:ext cx="1171796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특화 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699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당 증감 수치</a:t>
                  </a:r>
                  <a:endPara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211F67FC-EA8A-A8BB-7732-397A65141024}"/>
                    </a:ext>
                  </a:extLst>
                </p:cNvPr>
                <p:cNvSpPr txBox="1"/>
                <p:nvPr/>
              </p:nvSpPr>
              <p:spPr>
                <a:xfrm>
                  <a:off x="2291187" y="4891448"/>
                  <a:ext cx="2713884" cy="507831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 algn="l" defTabSz="914400" rtl="0" eaLnBrk="1" latinLnBrk="1" hangingPunct="1">
                    <a:lnSpc>
                      <a:spcPct val="100000"/>
                    </a:lnSpc>
                    <a:buBlip>
                      <a:blip r:embed="rId5"/>
                    </a:buBlip>
                  </a:pPr>
                  <a:r>
                    <a:rPr lang="ko-KR" altLang="en-US" sz="900" b="0" kern="1200" dirty="0" err="1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화령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현신 시 발화 스킬의 피해량이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43.00%</a:t>
                  </a:r>
                  <a:r>
                    <a:rPr lang="ko-KR" altLang="en-US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증가합니다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  <a:p>
                  <a:pPr marL="171450" indent="-171450" algn="l" defTabSz="914400" rtl="0" eaLnBrk="1" latinLnBrk="1" hangingPunct="1">
                    <a:lnSpc>
                      <a:spcPct val="100000"/>
                    </a:lnSpc>
                    <a:buBlip>
                      <a:blip r:embed="rId5"/>
                    </a:buBlip>
                  </a:pP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강림 스킬의 시전 속도가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10.00%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증가합니다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  <a:p>
                  <a:pPr marL="171450" indent="-171450" algn="l" defTabSz="914400" rtl="0" eaLnBrk="1" latinLnBrk="1" hangingPunct="1">
                    <a:lnSpc>
                      <a:spcPct val="100000"/>
                    </a:lnSpc>
                    <a:buBlip>
                      <a:blip r:embed="rId5"/>
                    </a:buBlip>
                  </a:pP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각성 스킬의 피해량이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15.27%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증가합니다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7C6E470-20F7-74C6-8C42-65C9FF86B6EC}"/>
                  </a:ext>
                </a:extLst>
              </p:cNvPr>
              <p:cNvSpPr txBox="1"/>
              <p:nvPr/>
            </p:nvSpPr>
            <p:spPr>
              <a:xfrm>
                <a:off x="6062211" y="5426622"/>
                <a:ext cx="221214" cy="246221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ko-KR" altLang="en-US" sz="1000" dirty="0">
                    <a:solidFill>
                      <a:srgbClr val="D1AB84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특성</a:t>
                </a:r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3E645CA-052E-D207-6A52-30C60DE38294}"/>
                </a:ext>
              </a:extLst>
            </p:cNvPr>
            <p:cNvGrpSpPr/>
            <p:nvPr/>
          </p:nvGrpSpPr>
          <p:grpSpPr>
            <a:xfrm>
              <a:off x="9422352" y="5529901"/>
              <a:ext cx="1966134" cy="906380"/>
              <a:chOff x="9713973" y="5426622"/>
              <a:chExt cx="1966134" cy="906380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B1FDE662-2B06-4424-166F-D5BD1C0FB834}"/>
                  </a:ext>
                </a:extLst>
              </p:cNvPr>
              <p:cNvGrpSpPr/>
              <p:nvPr/>
            </p:nvGrpSpPr>
            <p:grpSpPr>
              <a:xfrm>
                <a:off x="9767724" y="5642660"/>
                <a:ext cx="1912383" cy="690342"/>
                <a:chOff x="1733198" y="5829369"/>
                <a:chExt cx="1912383" cy="690342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A783CCD7-B948-24DD-D3C5-98C369660C6F}"/>
                    </a:ext>
                  </a:extLst>
                </p:cNvPr>
                <p:cNvSpPr txBox="1"/>
                <p:nvPr/>
              </p:nvSpPr>
              <p:spPr>
                <a:xfrm>
                  <a:off x="1733198" y="5829369"/>
                  <a:ext cx="1681551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공격력이 지능의 영향을 받습니다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C192134-A6EC-286D-CE9D-4AAF987F7D97}"/>
                    </a:ext>
                  </a:extLst>
                </p:cNvPr>
                <p:cNvSpPr txBox="1"/>
                <p:nvPr/>
              </p:nvSpPr>
              <p:spPr>
                <a:xfrm>
                  <a:off x="1733198" y="6059124"/>
                  <a:ext cx="1912383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 algn="l" defTabSz="914400" rtl="0" eaLnBrk="1" latinLnBrk="1" hangingPunct="1">
                    <a:lnSpc>
                      <a:spcPct val="100000"/>
                    </a:lnSpc>
                    <a:buFontTx/>
                    <a:buChar char="-"/>
                  </a:pPr>
                  <a:r>
                    <a:rPr lang="ko-KR" altLang="en-US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체력 </a:t>
                  </a:r>
                  <a:r>
                    <a:rPr lang="en-US" altLang="ko-KR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</a:t>
                  </a:r>
                  <a:r>
                    <a:rPr lang="ko-KR" altLang="en-US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당 최대 생명력이 </a:t>
                  </a:r>
                  <a:r>
                    <a:rPr lang="en-US" altLang="ko-KR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2.1</a:t>
                  </a:r>
                  <a:r>
                    <a:rPr lang="ko-KR" altLang="en-US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증가합니다</a:t>
                  </a:r>
                  <a:r>
                    <a:rPr lang="en-US" altLang="ko-KR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57D7C7E9-904A-0A1F-E019-1F8BB0841057}"/>
                    </a:ext>
                  </a:extLst>
                </p:cNvPr>
                <p:cNvSpPr txBox="1"/>
                <p:nvPr/>
              </p:nvSpPr>
              <p:spPr>
                <a:xfrm>
                  <a:off x="1733198" y="6288879"/>
                  <a:ext cx="1450718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 algn="l" defTabSz="914400" rtl="0" eaLnBrk="1" latinLnBrk="1" hangingPunct="1">
                    <a:lnSpc>
                      <a:spcPct val="100000"/>
                    </a:lnSpc>
                    <a:buFontTx/>
                    <a:buChar char="-"/>
                  </a:pPr>
                  <a:r>
                    <a:rPr lang="ko-KR" altLang="en-US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방어력이 </a:t>
                  </a:r>
                  <a:r>
                    <a:rPr lang="en-US" altLang="ko-KR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100% </a:t>
                  </a:r>
                  <a:r>
                    <a:rPr lang="ko-KR" altLang="en-US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적용됩니다</a:t>
                  </a:r>
                  <a:r>
                    <a:rPr lang="en-US" altLang="ko-KR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4AEDB53-4EAD-A0C9-50E9-02F411E075D8}"/>
                  </a:ext>
                </a:extLst>
              </p:cNvPr>
              <p:cNvSpPr txBox="1"/>
              <p:nvPr/>
            </p:nvSpPr>
            <p:spPr>
              <a:xfrm>
                <a:off x="9713973" y="5426622"/>
                <a:ext cx="221214" cy="246221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ko-KR" altLang="en-US" sz="1000" dirty="0">
                    <a:solidFill>
                      <a:srgbClr val="D1AB84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스탯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4622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F3C1A-04F8-EC71-E073-B7C06C46A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E73679-FD42-51E6-7586-5DF14C180723}"/>
              </a:ext>
            </a:extLst>
          </p:cNvPr>
          <p:cNvSpPr txBox="1"/>
          <p:nvPr/>
        </p:nvSpPr>
        <p:spPr>
          <a:xfrm>
            <a:off x="1450974" y="651288"/>
            <a:ext cx="4933612" cy="193899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기본 아이덴티티</a:t>
            </a:r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나침반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방향을 찾음</a:t>
            </a:r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혼천의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다양한 조건을 바탕으로 세부 항목을 조정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228600" indent="-228600">
              <a:buAutoNum type="arabicPeriod"/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나침반 모양이 혼천의 모양으로 변함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강력한 파워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pPr marL="228600" indent="-228600">
              <a:buAutoNum type="arabicPeriod"/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혼천의가 나침반 모양으로 변함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약하지만 빠름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  <a:endParaRPr lang="ko-KR" altLang="en-US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별자리 스킬을 사용한 후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z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키를 입력하면 해당 별자리 스킬의 게이지를 채웁니다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게이지를 채운 상태에서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z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키를 다시 입력하면 해당 별자리 스킬의 강화 스킬을 발동합니다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X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키를 입력 시 </a:t>
            </a:r>
          </a:p>
          <a:p>
            <a:endParaRPr lang="ko-KR" altLang="en-US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80D98C-1492-94AB-DFA3-F12E63BC2B3D}"/>
              </a:ext>
            </a:extLst>
          </p:cNvPr>
          <p:cNvSpPr txBox="1"/>
          <p:nvPr/>
        </p:nvSpPr>
        <p:spPr>
          <a:xfrm>
            <a:off x="2505075" y="2897843"/>
            <a:ext cx="1234440" cy="24622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-&gt;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아덴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게이지 모습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  <a:endParaRPr lang="ko-KR" altLang="en-US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" name="별: 꼭짓점 5개 6">
            <a:extLst>
              <a:ext uri="{FF2B5EF4-FFF2-40B4-BE49-F238E27FC236}">
                <a16:creationId xmlns:a16="http://schemas.microsoft.com/office/drawing/2014/main" id="{12C07256-9DC5-50C9-D111-9D59A18FEFFB}"/>
              </a:ext>
            </a:extLst>
          </p:cNvPr>
          <p:cNvSpPr/>
          <p:nvPr/>
        </p:nvSpPr>
        <p:spPr>
          <a:xfrm>
            <a:off x="1674495" y="2825008"/>
            <a:ext cx="914400" cy="914400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C1C64DE-62D8-65A5-E7E2-6568E1AC0382}"/>
              </a:ext>
            </a:extLst>
          </p:cNvPr>
          <p:cNvSpPr/>
          <p:nvPr/>
        </p:nvSpPr>
        <p:spPr>
          <a:xfrm>
            <a:off x="2047875" y="2780478"/>
            <a:ext cx="167640" cy="1676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A369093-CA69-AEE7-E271-30B893A5F05E}"/>
              </a:ext>
            </a:extLst>
          </p:cNvPr>
          <p:cNvSpPr/>
          <p:nvPr/>
        </p:nvSpPr>
        <p:spPr>
          <a:xfrm>
            <a:off x="1590675" y="3105388"/>
            <a:ext cx="167640" cy="1676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CDEA546-5DA5-CA10-9D87-D370C7A96BC4}"/>
              </a:ext>
            </a:extLst>
          </p:cNvPr>
          <p:cNvSpPr/>
          <p:nvPr/>
        </p:nvSpPr>
        <p:spPr>
          <a:xfrm>
            <a:off x="2421255" y="3105388"/>
            <a:ext cx="167640" cy="1676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66C631A-871E-D023-AE90-C089144D30A5}"/>
              </a:ext>
            </a:extLst>
          </p:cNvPr>
          <p:cNvSpPr/>
          <p:nvPr/>
        </p:nvSpPr>
        <p:spPr>
          <a:xfrm>
            <a:off x="2337435" y="3594033"/>
            <a:ext cx="167640" cy="1676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A55821D-C947-5397-B303-693439E50CC1}"/>
              </a:ext>
            </a:extLst>
          </p:cNvPr>
          <p:cNvSpPr/>
          <p:nvPr/>
        </p:nvSpPr>
        <p:spPr>
          <a:xfrm>
            <a:off x="1783250" y="3594033"/>
            <a:ext cx="167640" cy="1676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83D616-14CE-DCBD-A14F-8B5E3964869D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28C08C-4435-7D79-58C0-C7526D2DE768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FE3C7F-A27C-D6D7-35B5-C8EEF7F4B811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B38DC7A-3DAB-B040-7A3F-52280F0A2298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AC7BC8B-7055-4766-0088-E8F18E22EF2B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ABF135C-A2E3-F198-B074-92C1AE1A346B}"/>
                </a:ext>
              </a:extLst>
            </p:cNvPr>
            <p:cNvSpPr txBox="1"/>
            <p:nvPr/>
          </p:nvSpPr>
          <p:spPr>
            <a:xfrm>
              <a:off x="1637797" y="708257"/>
              <a:ext cx="781757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아이덴티티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2752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E92B912-B0F2-E0F0-7A0C-36623A5FA4C4}"/>
              </a:ext>
            </a:extLst>
          </p:cNvPr>
          <p:cNvSpPr/>
          <p:nvPr/>
        </p:nvSpPr>
        <p:spPr>
          <a:xfrm>
            <a:off x="1450975" y="151179"/>
            <a:ext cx="10514014" cy="65556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6343A2A-19E1-B1BD-A778-CF5923E5B5BD}"/>
              </a:ext>
            </a:extLst>
          </p:cNvPr>
          <p:cNvSpPr/>
          <p:nvPr/>
        </p:nvSpPr>
        <p:spPr>
          <a:xfrm>
            <a:off x="1450975" y="719549"/>
            <a:ext cx="10514014" cy="59860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5F2900B-E6EC-7A36-4E22-F35641A72ECD}"/>
              </a:ext>
            </a:extLst>
          </p:cNvPr>
          <p:cNvCxnSpPr>
            <a:cxnSpLocks/>
            <a:stCxn id="21" idx="2"/>
            <a:endCxn id="4" idx="0"/>
          </p:cNvCxnSpPr>
          <p:nvPr/>
        </p:nvCxnSpPr>
        <p:spPr>
          <a:xfrm flipV="1">
            <a:off x="6707982" y="151179"/>
            <a:ext cx="0" cy="65544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2AC72285-FE95-A267-FCF8-5792B7CB96A3}"/>
              </a:ext>
            </a:extLst>
          </p:cNvPr>
          <p:cNvCxnSpPr>
            <a:cxnSpLocks/>
          </p:cNvCxnSpPr>
          <p:nvPr/>
        </p:nvCxnSpPr>
        <p:spPr>
          <a:xfrm>
            <a:off x="3955257" y="1018490"/>
            <a:ext cx="0" cy="5201335"/>
          </a:xfrm>
          <a:prstGeom prst="line">
            <a:avLst/>
          </a:prstGeom>
          <a:ln w="3175">
            <a:gradFill flip="none" rotWithShape="1">
              <a:gsLst>
                <a:gs pos="0">
                  <a:srgbClr val="FBE8A5">
                    <a:alpha val="50000"/>
                  </a:srgbClr>
                </a:gs>
                <a:gs pos="23000">
                  <a:srgbClr val="FBE8A5">
                    <a:alpha val="30000"/>
                  </a:srgbClr>
                </a:gs>
                <a:gs pos="57000">
                  <a:srgbClr val="FBE8A5">
                    <a:alpha val="10000"/>
                  </a:srgbClr>
                </a:gs>
                <a:gs pos="80000">
                  <a:srgbClr val="FBE8A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4DB5C77-5700-1E7B-3457-50A488F427D6}"/>
              </a:ext>
            </a:extLst>
          </p:cNvPr>
          <p:cNvSpPr txBox="1"/>
          <p:nvPr/>
        </p:nvSpPr>
        <p:spPr>
          <a:xfrm>
            <a:off x="1744456" y="827809"/>
            <a:ext cx="10220532" cy="30044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의문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1)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아크패시브 도약 위치가 애매함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6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초각성스킬을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설명하지도 않았는데 도약 에 대한 기획이 나오는 게 이상함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스킬 및 </a:t>
            </a:r>
            <a:r>
              <a:rPr lang="ko-KR" altLang="en-US" sz="16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트라이포드를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먼저 배치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그건 또 아니야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깨달음 </a:t>
            </a:r>
            <a:r>
              <a:rPr lang="ko-KR" altLang="en-US" sz="16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아크패시브에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대한 설명은 먼저 나와야 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(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 바로 다음에 나오는 게 맞음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그럼 깨달음과 도약을 따로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endParaRPr lang="en-US" altLang="ko-KR" sz="16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의문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2)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 테이블의 위치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모든 내용에 데이터 테이블이 필요함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근데 맨 마지막에 위치하는 것이 맞나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마지막에 데이터 테이블 챕터는 데이터 테이블에 대한 정리 및 요약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29590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1980</TotalTime>
  <Words>581</Words>
  <Application>Microsoft Office PowerPoint</Application>
  <PresentationFormat>와이드스크린</PresentationFormat>
  <Paragraphs>102</Paragraphs>
  <Slides>6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8" baseType="lpstr">
      <vt:lpstr>Pretendard</vt:lpstr>
      <vt:lpstr>Pretendard Medium</vt:lpstr>
      <vt:lpstr>Pretendard SemiBold</vt:lpstr>
      <vt:lpstr>Pretendard Variable</vt:lpstr>
      <vt:lpstr>Pretendard Variable Medium</vt:lpstr>
      <vt:lpstr>나눔명조 ExtraBold</vt:lpstr>
      <vt:lpstr>맑은 고딕</vt:lpstr>
      <vt:lpstr>빛의 계승자 Bold</vt:lpstr>
      <vt:lpstr>Arial</vt:lpstr>
      <vt:lpstr>Cinzel</vt:lpstr>
      <vt:lpstr>Wingdings</vt:lpstr>
      <vt:lpstr>Office 테마</vt:lpstr>
      <vt:lpstr>PowerPoint 프레젠테이션</vt:lpstr>
      <vt:lpstr>PowerPoint 프레젠테이션</vt:lpstr>
      <vt:lpstr>클래스 소개 -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130</cp:revision>
  <cp:lastPrinted>2025-01-14T11:10:08Z</cp:lastPrinted>
  <dcterms:created xsi:type="dcterms:W3CDTF">2025-01-08T09:31:21Z</dcterms:created>
  <dcterms:modified xsi:type="dcterms:W3CDTF">2025-01-20T10:13:44Z</dcterms:modified>
</cp:coreProperties>
</file>

<file path=docProps/thumbnail.jpeg>
</file>